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65"/>
  </p:notesMasterIdLst>
  <p:handoutMasterIdLst>
    <p:handoutMasterId r:id="rId66"/>
  </p:handoutMasterIdLst>
  <p:sldIdLst>
    <p:sldId id="256" r:id="rId7"/>
    <p:sldId id="324" r:id="rId8"/>
    <p:sldId id="325" r:id="rId9"/>
    <p:sldId id="336" r:id="rId10"/>
    <p:sldId id="335" r:id="rId11"/>
    <p:sldId id="334" r:id="rId12"/>
    <p:sldId id="333" r:id="rId13"/>
    <p:sldId id="332" r:id="rId14"/>
    <p:sldId id="331" r:id="rId15"/>
    <p:sldId id="330" r:id="rId16"/>
    <p:sldId id="329" r:id="rId17"/>
    <p:sldId id="327" r:id="rId18"/>
    <p:sldId id="369" r:id="rId19"/>
    <p:sldId id="328" r:id="rId20"/>
    <p:sldId id="344" r:id="rId21"/>
    <p:sldId id="343" r:id="rId22"/>
    <p:sldId id="342" r:id="rId23"/>
    <p:sldId id="341" r:id="rId24"/>
    <p:sldId id="340" r:id="rId25"/>
    <p:sldId id="283" r:id="rId26"/>
    <p:sldId id="338" r:id="rId27"/>
    <p:sldId id="382" r:id="rId28"/>
    <p:sldId id="337" r:id="rId29"/>
    <p:sldId id="353" r:id="rId30"/>
    <p:sldId id="352" r:id="rId31"/>
    <p:sldId id="351" r:id="rId32"/>
    <p:sldId id="383" r:id="rId33"/>
    <p:sldId id="350" r:id="rId34"/>
    <p:sldId id="349" r:id="rId35"/>
    <p:sldId id="348" r:id="rId36"/>
    <p:sldId id="347" r:id="rId37"/>
    <p:sldId id="346" r:id="rId38"/>
    <p:sldId id="380" r:id="rId39"/>
    <p:sldId id="378" r:id="rId40"/>
    <p:sldId id="379" r:id="rId41"/>
    <p:sldId id="381" r:id="rId42"/>
    <p:sldId id="345" r:id="rId43"/>
    <p:sldId id="363" r:id="rId44"/>
    <p:sldId id="362" r:id="rId45"/>
    <p:sldId id="375" r:id="rId46"/>
    <p:sldId id="374" r:id="rId47"/>
    <p:sldId id="361" r:id="rId48"/>
    <p:sldId id="360" r:id="rId49"/>
    <p:sldId id="359" r:id="rId50"/>
    <p:sldId id="358" r:id="rId51"/>
    <p:sldId id="357" r:id="rId52"/>
    <p:sldId id="356" r:id="rId53"/>
    <p:sldId id="355" r:id="rId54"/>
    <p:sldId id="354" r:id="rId55"/>
    <p:sldId id="370" r:id="rId56"/>
    <p:sldId id="368" r:id="rId57"/>
    <p:sldId id="367" r:id="rId58"/>
    <p:sldId id="366" r:id="rId59"/>
    <p:sldId id="365" r:id="rId60"/>
    <p:sldId id="364" r:id="rId61"/>
    <p:sldId id="371" r:id="rId62"/>
    <p:sldId id="372" r:id="rId63"/>
    <p:sldId id="377"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aman, Lara" initials="HL" lastIdx="119" clrIdx="0">
    <p:extLst>
      <p:ext uri="{19B8F6BF-5375-455C-9EA6-DF929625EA0E}">
        <p15:presenceInfo xmlns:p15="http://schemas.microsoft.com/office/powerpoint/2012/main" userId="S::llane@doe.nj.gov::990d83b4-95ef-491d-90f2-57f09870f3c9" providerId="AD"/>
      </p:ext>
    </p:extLst>
  </p:cmAuthor>
  <p:cmAuthor id="2" name="Vadel, Orlando" initials="VO" lastIdx="20" clrIdx="1">
    <p:extLst>
      <p:ext uri="{19B8F6BF-5375-455C-9EA6-DF929625EA0E}">
        <p15:presenceInfo xmlns:p15="http://schemas.microsoft.com/office/powerpoint/2012/main" userId="S::ovadel@doe.nj.gov::42733c62-df4d-4e35-af44-17929b1d2fc9" providerId="AD"/>
      </p:ext>
    </p:extLst>
  </p:cmAuthor>
  <p:cmAuthor id="3" name="Steele Dadzie, Timothy" initials="SDT" lastIdx="8" clrIdx="2">
    <p:extLst>
      <p:ext uri="{19B8F6BF-5375-455C-9EA6-DF929625EA0E}">
        <p15:presenceInfo xmlns:p15="http://schemas.microsoft.com/office/powerpoint/2012/main" userId="S::tdadzie@doe.nj.gov::0e46d146-27e2-44e5-9dff-a842212ae4ec" providerId="AD"/>
      </p:ext>
    </p:extLst>
  </p:cmAuthor>
  <p:cmAuthor id="4" name="Michael Biederman" initials="MB" lastIdx="14" clrIdx="3">
    <p:extLst>
      <p:ext uri="{19B8F6BF-5375-455C-9EA6-DF929625EA0E}">
        <p15:presenceInfo xmlns:p15="http://schemas.microsoft.com/office/powerpoint/2012/main" userId="S::michael.biederman@pearson.com::2e8c360b-9db1-4d75-bc90-659718565e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405"/>
    <a:srgbClr val="104E7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39" autoAdjust="0"/>
    <p:restoredTop sz="86385" autoAdjust="0"/>
  </p:normalViewPr>
  <p:slideViewPr>
    <p:cSldViewPr snapToGrid="0">
      <p:cViewPr varScale="1">
        <p:scale>
          <a:sx n="95" d="100"/>
          <a:sy n="95" d="100"/>
        </p:scale>
        <p:origin x="312" y="78"/>
      </p:cViewPr>
      <p:guideLst>
        <p:guide orient="horz" pos="2160"/>
        <p:guide pos="3840"/>
      </p:guideLst>
    </p:cSldViewPr>
  </p:slideViewPr>
  <p:outlineViewPr>
    <p:cViewPr>
      <p:scale>
        <a:sx n="33" d="100"/>
        <a:sy n="33" d="100"/>
      </p:scale>
      <p:origin x="0" y="-102822"/>
    </p:cViewPr>
    <p:sldLst>
      <p:sld r:id="rId1" collapse="1"/>
    </p:sldLst>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presProps" Target="presProps.xml"/><Relationship Id="rId7" Type="http://schemas.openxmlformats.org/officeDocument/2006/relationships/slide" Target="slides/slide1.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slide" Target="slides/slide55.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commentAuthors" Target="commentAuthor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s>
</file>

<file path=ppt/_rels/viewProps.xml.rels><?xml version="1.0" encoding="UTF-8" standalone="yes"?>
<Relationships xmlns="http://schemas.openxmlformats.org/package/2006/relationships"><Relationship Id="rId1"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9/1/2022</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9/1/2022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Hello. Welcome to the Fall 2022 Start Strong District Test and Technology Coordinator Training. Thank you for joining us.</a:t>
            </a:r>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1</a:t>
            </a:fld>
            <a:endParaRPr lang="en-US"/>
          </a:p>
        </p:txBody>
      </p:sp>
    </p:spTree>
    <p:extLst>
      <p:ext uri="{BB962C8B-B14F-4D97-AF65-F5344CB8AC3E}">
        <p14:creationId xmlns:p14="http://schemas.microsoft.com/office/powerpoint/2010/main" val="3245961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a:ea typeface="Calibri" panose="020F0502020204030204" pitchFamily="34" charset="0"/>
                <a:cs typeface="Calibri"/>
              </a:rPr>
              <a:t>Prior to testing, it is essential to prepare the testing environment so students will have an optimal testing experience. Students must be well spaced with ample surface area, and with good lighting and ventilation. Test administrators must report the amount of available time remaining to the students. </a:t>
            </a:r>
            <a:r>
              <a:rPr lang="en-US" sz="1800">
                <a:latin typeface="Calibri"/>
                <a:ea typeface="Calibri" panose="020F0502020204030204" pitchFamily="34" charset="0"/>
                <a:cs typeface="Calibri"/>
              </a:rPr>
              <a:t>Students must be supervised at all times</a:t>
            </a:r>
            <a:r>
              <a:rPr lang="en-US" sz="1800">
                <a:effectLst/>
                <a:latin typeface="Calibri"/>
                <a:ea typeface="Calibri" panose="020F0502020204030204" pitchFamily="34" charset="0"/>
                <a:cs typeface="Calibri"/>
              </a:rPr>
              <a:t>. All testing rooms must have a “Testing – Do Not Disturb” sign posted on the door.</a:t>
            </a:r>
            <a:endParaRPr lang="en-US">
              <a:latin typeface="Calibri"/>
              <a:cs typeface="Calibri"/>
            </a:endParaRPr>
          </a:p>
        </p:txBody>
      </p:sp>
      <p:sp>
        <p:nvSpPr>
          <p:cNvPr id="4" name="Slide Number Placeholder 3"/>
          <p:cNvSpPr>
            <a:spLocks noGrp="1"/>
          </p:cNvSpPr>
          <p:nvPr>
            <p:ph type="sldNum" sz="quarter" idx="5"/>
          </p:nvPr>
        </p:nvSpPr>
        <p:spPr/>
        <p:txBody>
          <a:bodyPr/>
          <a:lstStyle/>
          <a:p>
            <a:fld id="{812BD6BB-6ECC-4CAA-AAA2-9DBBD3763957}" type="slidenum">
              <a:rPr lang="en-US" smtClean="0"/>
              <a:t>10</a:t>
            </a:fld>
            <a:endParaRPr lang="en-US"/>
          </a:p>
        </p:txBody>
      </p:sp>
    </p:spTree>
    <p:extLst>
      <p:ext uri="{BB962C8B-B14F-4D97-AF65-F5344CB8AC3E}">
        <p14:creationId xmlns:p14="http://schemas.microsoft.com/office/powerpoint/2010/main" val="115148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overall purpose of administrative considerations, accessibility features, and accommodations is to remove barriers for students to access the test. Accessibility features are tools or preferences that are either built into the assessment system or provided externally by Test Administrators. Accessibility features can be used by any student taking the Start Strong. This includes students with and without disabilities, gifted students, English language learners, and English language learners with disabilities. Accommodations are driven by the student’s Individualized Education Program or Section 504 plan and are consistent with accommodations provided during classroom instruction and/or on locally administered assessments. Examples of administrative considerations, accessibility features, and testing accommodations can be found in the NJSLA/NJGPA Accessibility Features and Accommodations Manual.</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11</a:t>
            </a:fld>
            <a:endParaRPr lang="en-US"/>
          </a:p>
        </p:txBody>
      </p:sp>
    </p:spTree>
    <p:extLst>
      <p:ext uri="{BB962C8B-B14F-4D97-AF65-F5344CB8AC3E}">
        <p14:creationId xmlns:p14="http://schemas.microsoft.com/office/powerpoint/2010/main" val="2836491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Examples of testing supports for eligible students include but are not limited to small group testing, answer masking, braille, or large print. For students who require Speech-to-Text services, districts and schools should visit the resources available on the New Jersey Assessments Resource Center website. For a detailed listing of testing supports for Start Strong, please download an electronic copy of the New Jersey Student Learning Assessment and New Jersey Graduation Proficiency Assessment Accessibility Features and Accommodations Manual – 10th Edition.</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12</a:t>
            </a:fld>
            <a:endParaRPr lang="en-US"/>
          </a:p>
        </p:txBody>
      </p:sp>
    </p:spTree>
    <p:extLst>
      <p:ext uri="{BB962C8B-B14F-4D97-AF65-F5344CB8AC3E}">
        <p14:creationId xmlns:p14="http://schemas.microsoft.com/office/powerpoint/2010/main" val="3540361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An important report for districts to review prior to testing is the "SR/PNP Report – Accessibility Features and Accommodations for Student Tests" operational report. It provides a list of students and tests with identified accessibility features and accommodations. This report is to be used by districts prior to preparing sessions to ensure that students’ accessibility features and accommodations are selected correctly.</a:t>
            </a:r>
            <a:endParaRPr lang="en-US" strike="sngStrike" dirty="0"/>
          </a:p>
        </p:txBody>
      </p:sp>
      <p:sp>
        <p:nvSpPr>
          <p:cNvPr id="4" name="Slide Number Placeholder 3"/>
          <p:cNvSpPr>
            <a:spLocks noGrp="1"/>
          </p:cNvSpPr>
          <p:nvPr>
            <p:ph type="sldNum" sz="quarter" idx="5"/>
          </p:nvPr>
        </p:nvSpPr>
        <p:spPr/>
        <p:txBody>
          <a:bodyPr/>
          <a:lstStyle/>
          <a:p>
            <a:fld id="{812BD6BB-6ECC-4CAA-AAA2-9DBBD3763957}" type="slidenum">
              <a:rPr lang="en-US" smtClean="0"/>
              <a:t>13</a:t>
            </a:fld>
            <a:endParaRPr lang="en-US"/>
          </a:p>
        </p:txBody>
      </p:sp>
    </p:spTree>
    <p:extLst>
      <p:ext uri="{BB962C8B-B14F-4D97-AF65-F5344CB8AC3E}">
        <p14:creationId xmlns:p14="http://schemas.microsoft.com/office/powerpoint/2010/main" val="254103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Students are expected to complete the Start Strong assessments independently to ensure valid test results. Along with monitoring students during testing, Test Administrators must ensure students do not have access to any unauthorized electronic devices in the testing environment. Test coordinators are responsible for providing turnkey training to all staff involved in the administration of the Start Strong. All trained staff must sign the Start Strong Administration Agreement Form. Districts may create their own chain-of-custody forms to assist in organizing and facilitating the distribution and return of the Start Strong test materials.</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14</a:t>
            </a:fld>
            <a:endParaRPr lang="en-US"/>
          </a:p>
        </p:txBody>
      </p:sp>
    </p:spTree>
    <p:extLst>
      <p:ext uri="{BB962C8B-B14F-4D97-AF65-F5344CB8AC3E}">
        <p14:creationId xmlns:p14="http://schemas.microsoft.com/office/powerpoint/2010/main" val="1599107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The following forms have been created for use on the Start Strong assessments only: Start Strong Administration Agreement Form, Start Strong Testing Irregularity Report Form, and Start Strong Post-Test Certification Form. These forms can be located on the New Jersey Assessments Resource Center site under the heading Start Strong.</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15</a:t>
            </a:fld>
            <a:endParaRPr lang="en-US"/>
          </a:p>
        </p:txBody>
      </p:sp>
    </p:spTree>
    <p:extLst>
      <p:ext uri="{BB962C8B-B14F-4D97-AF65-F5344CB8AC3E}">
        <p14:creationId xmlns:p14="http://schemas.microsoft.com/office/powerpoint/2010/main" val="3679257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Once all staff involved in testing have completed training, they must sign the Start Strong Administration Agreement Form. An electronic copy of the Start Strong Administration Agreement Form can be located on the New Jersey Assessments Resource Center website under the heading Start Strong.</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16</a:t>
            </a:fld>
            <a:endParaRPr lang="en-US"/>
          </a:p>
        </p:txBody>
      </p:sp>
    </p:spTree>
    <p:extLst>
      <p:ext uri="{BB962C8B-B14F-4D97-AF65-F5344CB8AC3E}">
        <p14:creationId xmlns:p14="http://schemas.microsoft.com/office/powerpoint/2010/main" val="3682031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The Start Strong Testing Irregularity Report Form must be completed to document any testing irregularity that occurred before, during, or after testing. Test Administrators are responsible for reporting any testing irregularities to the School Test Coordinator immediately upon discovery. School Test Coordinators must then report the irregularity to the District Test Coordinator immediately. Once the School Test Coordinator has informed the District Test Coordinator of the testing irregularity, the District Test Coordinator must contact the appropriate state assessment coordinator to report the irregularity. Finally, the testing irregularity report form must be completed and uploaded into PAN and the support request confirmation number must be sent via email to the appropriate state assessment coordinator. Districts are reminded that student personally identifiable information is never to be communicated to NJDOE via email. This information is only to be shared with NJDOE through secure methods, such as a PAN upload. An electronic copy of the Start Strong Testing Irregularity Form can be located on the New Jersey Assessments Resource Center website under the heading Start Strong. </a:t>
            </a:r>
          </a:p>
        </p:txBody>
      </p:sp>
      <p:sp>
        <p:nvSpPr>
          <p:cNvPr id="4" name="Slide Number Placeholder 3"/>
          <p:cNvSpPr>
            <a:spLocks noGrp="1"/>
          </p:cNvSpPr>
          <p:nvPr>
            <p:ph type="sldNum" sz="quarter" idx="5"/>
          </p:nvPr>
        </p:nvSpPr>
        <p:spPr/>
        <p:txBody>
          <a:bodyPr/>
          <a:lstStyle/>
          <a:p>
            <a:fld id="{812BD6BB-6ECC-4CAA-AAA2-9DBBD3763957}" type="slidenum">
              <a:rPr lang="en-US" smtClean="0"/>
              <a:t>17</a:t>
            </a:fld>
            <a:endParaRPr lang="en-US"/>
          </a:p>
        </p:txBody>
      </p:sp>
    </p:spTree>
    <p:extLst>
      <p:ext uri="{BB962C8B-B14F-4D97-AF65-F5344CB8AC3E}">
        <p14:creationId xmlns:p14="http://schemas.microsoft.com/office/powerpoint/2010/main" val="827386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Upon completion of the Start Strong assessment, the Principal and School Test Coordinator from each school that administered the assessment must complete and sign a Start Strong Post-Test Certification Form. The District Test Coordinator must collect the completed forms from each school test coordinator and upload them into PAN. An electronic copy of this form can be located on the New Jersey Assessments Resource Center website under the heading Start Strong.  </a:t>
            </a:r>
            <a:r>
              <a:rPr lang="en-US" b="0" i="0">
                <a:solidFill>
                  <a:srgbClr val="000000"/>
                </a:solidFill>
                <a:effectLst/>
                <a:latin typeface="Calibri" panose="020F0502020204030204" pitchFamily="34" charset="0"/>
              </a:rPr>
              <a:t> </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18</a:t>
            </a:fld>
            <a:endParaRPr lang="en-US"/>
          </a:p>
        </p:txBody>
      </p:sp>
    </p:spTree>
    <p:extLst>
      <p:ext uri="{BB962C8B-B14F-4D97-AF65-F5344CB8AC3E}">
        <p14:creationId xmlns:p14="http://schemas.microsoft.com/office/powerpoint/2010/main" val="701971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Prior to administering the Start Strong, the following tasks must be performed to ensure a successful administration: Update User Accounts, Review Technology Requirements, Infrastructure Trial, Prepare Student and Test Administrator Testing Devices, and Register Students and Assign Tests.</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19</a:t>
            </a:fld>
            <a:endParaRPr lang="en-US"/>
          </a:p>
        </p:txBody>
      </p:sp>
    </p:spTree>
    <p:extLst>
      <p:ext uri="{BB962C8B-B14F-4D97-AF65-F5344CB8AC3E}">
        <p14:creationId xmlns:p14="http://schemas.microsoft.com/office/powerpoint/2010/main" val="3725179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rPr>
              <a:t>In this training session, </a:t>
            </a:r>
            <a:r>
              <a:rPr lang="en-US" dirty="0"/>
              <a:t>District Test Coordinators</a:t>
            </a:r>
            <a:r>
              <a:rPr lang="en-US" b="0" i="0" dirty="0">
                <a:effectLst/>
              </a:rPr>
              <a:t>, </a:t>
            </a:r>
            <a:r>
              <a:rPr lang="en-US" dirty="0"/>
              <a:t>Technology Coordinators </a:t>
            </a:r>
            <a:r>
              <a:rPr lang="en-US" b="0" i="0" dirty="0">
                <a:effectLst/>
              </a:rPr>
              <a:t>and </a:t>
            </a:r>
            <a:r>
              <a:rPr lang="en-US" dirty="0"/>
              <a:t>School Test Coordinators</a:t>
            </a:r>
            <a:r>
              <a:rPr lang="en-US" b="0" i="0" dirty="0">
                <a:effectLst/>
              </a:rPr>
              <a:t> will be provided with an overview of the Start Strong assessments as well as key dates. The Start Strong training session will be divided into four sections – Overview and Key Dates, Before Testing, During Testing, and After Testing.</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2</a:t>
            </a:fld>
            <a:endParaRPr lang="en-US"/>
          </a:p>
        </p:txBody>
      </p:sp>
    </p:spTree>
    <p:extLst>
      <p:ext uri="{BB962C8B-B14F-4D97-AF65-F5344CB8AC3E}">
        <p14:creationId xmlns:p14="http://schemas.microsoft.com/office/powerpoint/2010/main" val="1798120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err="1">
                <a:effectLst/>
                <a:latin typeface="Calibri" panose="020F0502020204030204" pitchFamily="34" charset="0"/>
                <a:ea typeface="Calibri" panose="020F0502020204030204" pitchFamily="34" charset="0"/>
                <a:cs typeface="Times New Roman" panose="02020603050405020304" pitchFamily="18" charset="0"/>
              </a:rPr>
              <a:t>PearsonAccess</a:t>
            </a:r>
            <a:r>
              <a:rPr lang="en-US" sz="1800" baseline="30000" err="1">
                <a:effectLst/>
                <a:latin typeface="Calibri" panose="020F0502020204030204" pitchFamily="34" charset="0"/>
                <a:ea typeface="Calibri" panose="020F0502020204030204" pitchFamily="34" charset="0"/>
                <a:cs typeface="Times New Roman" panose="02020603050405020304" pitchFamily="18" charset="0"/>
              </a:rPr>
              <a:t>next</a:t>
            </a:r>
            <a:r>
              <a:rPr lang="en-US" sz="1800">
                <a:effectLst/>
                <a:latin typeface="Calibri" panose="020F0502020204030204" pitchFamily="34" charset="0"/>
                <a:ea typeface="Calibri" panose="020F0502020204030204" pitchFamily="34" charset="0"/>
                <a:cs typeface="Times New Roman" panose="02020603050405020304" pitchFamily="18" charset="0"/>
              </a:rPr>
              <a:t> is the web-based technology platform used by testing coordinators, test administrators and technology coordinators for the end-to-end administration of Start Strong. TestNav, on the other hand, is the delivery platform used by students that is secure and supports media-rich and technology-enhanced items. The TestNav App needs to be installed on testing devices.</a:t>
            </a: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1FC84A-B61C-4A46-BCC0-0080EAFB63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7327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When planning for the administration of the Start Strong assessments, certain technology related tasks must be completed. As you note on the left, the first task is to identify student and test administrator devices to ensure compatibility, the second task is to review technical bullets for adding/dropping support, and the third task is the review of firewall/proxy servers/content filtering requirements. The links for these tasks are located to the right in the column titled "Resource".</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21</a:t>
            </a:fld>
            <a:endParaRPr lang="en-US"/>
          </a:p>
        </p:txBody>
      </p:sp>
    </p:spTree>
    <p:extLst>
      <p:ext uri="{BB962C8B-B14F-4D97-AF65-F5344CB8AC3E}">
        <p14:creationId xmlns:p14="http://schemas.microsoft.com/office/powerpoint/2010/main" val="1661483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help Technology Coordinators prepare for and administer the 2022-2023 state assessments, the TestNav – Review and Prepare for 2022-23 School Year communication was developed. When setting up Chromebooks, Technology Coordinators are reminded to ensure testing devices’ operating systems are using Stable or Long-term support channels through the duration of the test administration window, beginning with infrastructure trial and through the end of testing. Beta and Dev channels are not be used as they could to unexpected and disruptive system behavior during testing. For more information about how to switch between Stable, Long-term support, Beta and Dev software channels, visit the Managing Chromebook OS Updates article.</a:t>
            </a:r>
          </a:p>
        </p:txBody>
      </p:sp>
      <p:sp>
        <p:nvSpPr>
          <p:cNvPr id="4" name="Slide Number Placeholder 3"/>
          <p:cNvSpPr>
            <a:spLocks noGrp="1"/>
          </p:cNvSpPr>
          <p:nvPr>
            <p:ph type="sldNum" sz="quarter" idx="5"/>
          </p:nvPr>
        </p:nvSpPr>
        <p:spPr/>
        <p:txBody>
          <a:bodyPr/>
          <a:lstStyle/>
          <a:p>
            <a:fld id="{B97A44F7-5F69-4F06-8F30-FB0E6EC0A151}" type="slidenum">
              <a:rPr lang="en-US" smtClean="0"/>
              <a:t>22</a:t>
            </a:fld>
            <a:endParaRPr lang="en-US"/>
          </a:p>
        </p:txBody>
      </p:sp>
    </p:spTree>
    <p:extLst>
      <p:ext uri="{BB962C8B-B14F-4D97-AF65-F5344CB8AC3E}">
        <p14:creationId xmlns:p14="http://schemas.microsoft.com/office/powerpoint/2010/main" val="3023155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err="1">
                <a:effectLst/>
                <a:latin typeface="Calibri" panose="020F0502020204030204" pitchFamily="34" charset="0"/>
                <a:ea typeface="Calibri" panose="020F0502020204030204" pitchFamily="34" charset="0"/>
                <a:cs typeface="Times New Roman" panose="02020603050405020304" pitchFamily="18" charset="0"/>
              </a:rPr>
              <a:t>PearsonAccess</a:t>
            </a:r>
            <a:r>
              <a:rPr lang="en-US" sz="1800" baseline="30000" err="1">
                <a:effectLst/>
                <a:latin typeface="Calibri" panose="020F0502020204030204" pitchFamily="34" charset="0"/>
                <a:ea typeface="Calibri" panose="020F0502020204030204" pitchFamily="34" charset="0"/>
                <a:cs typeface="Times New Roman" panose="02020603050405020304" pitchFamily="18" charset="0"/>
              </a:rPr>
              <a:t>next</a:t>
            </a:r>
            <a:r>
              <a:rPr lang="en-US" sz="1800">
                <a:effectLst/>
                <a:latin typeface="Calibri" panose="020F0502020204030204" pitchFamily="34" charset="0"/>
                <a:ea typeface="Calibri" panose="020F0502020204030204" pitchFamily="34" charset="0"/>
                <a:cs typeface="Times New Roman" panose="02020603050405020304" pitchFamily="18" charset="0"/>
              </a:rPr>
              <a:t> is the online portal used for the registration, setup, preparation, and management of the administration. PAN consists of: PAN Live Site and PAN Training Site.</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23</a:t>
            </a:fld>
            <a:endParaRPr lang="en-US"/>
          </a:p>
        </p:txBody>
      </p:sp>
    </p:spTree>
    <p:extLst>
      <p:ext uri="{BB962C8B-B14F-4D97-AF65-F5344CB8AC3E}">
        <p14:creationId xmlns:p14="http://schemas.microsoft.com/office/powerpoint/2010/main" val="3009731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Proctor caching is no longer required due to enhancements in how the test content is delivered to student testing devices. The Start Strong tests are published in a way where content is automatically downloaded and secondary save locations are ignored. Whatever you may have set up in your system for proctor caching will be ignored for Start Strong. No additional steps are needed for caching configuration since test content is automatically downloaded from the vendor servers.</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24</a:t>
            </a:fld>
            <a:endParaRPr lang="en-US"/>
          </a:p>
        </p:txBody>
      </p:sp>
    </p:spTree>
    <p:extLst>
      <p:ext uri="{BB962C8B-B14F-4D97-AF65-F5344CB8AC3E}">
        <p14:creationId xmlns:p14="http://schemas.microsoft.com/office/powerpoint/2010/main" val="30618995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Staff involved in test administration, reviewing student results, and/or who need to make updates in PAN will require a user account. There are resources to help with this process. These resources are located in PAN under Support in the Documentation section. PAN Online Support provides step-by-step instructions for creating and managing user accounts.</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25</a:t>
            </a:fld>
            <a:endParaRPr lang="en-US"/>
          </a:p>
        </p:txBody>
      </p:sp>
    </p:spTree>
    <p:extLst>
      <p:ext uri="{BB962C8B-B14F-4D97-AF65-F5344CB8AC3E}">
        <p14:creationId xmlns:p14="http://schemas.microsoft.com/office/powerpoint/2010/main" val="4006581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Districts may begin their infrastructure trial starting August 10 through the PAN Training site. When conducting the infrastructure trial ensure student devices meet the system requirements for TestNav, and students are able to access and log into TestNav. In addition, ensure test administrators are able to log in, track progress of tests, and lock and unlock test units. Note: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Security/content filter services can interrupt TestNav traffic. Services such as reverse-DNS checks, SSL decryption/inspection, deep packet inspection, HTTP inspection, blocking audio/multimedia files, and blocking archival files have all been known to cause TestNav interruptions. To ensure a successful testing administration, please allow devices to connect directly to the TestNav servers.</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26</a:t>
            </a:fld>
            <a:endParaRPr lang="en-US"/>
          </a:p>
        </p:txBody>
      </p:sp>
    </p:spTree>
    <p:extLst>
      <p:ext uri="{BB962C8B-B14F-4D97-AF65-F5344CB8AC3E}">
        <p14:creationId xmlns:p14="http://schemas.microsoft.com/office/powerpoint/2010/main" val="2356246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Occasionally, technology concerns related to locally controlled configuration have been reported during past administrations. Had an infrastructure trial been performed, these concerns may have been identified and resolved prior to the start of testing. If Technology Coordinators have questions before testing related to technology setup, TestNav, proctor caching, configurations, and infrastructure trial, time may be scheduled with Field Services Engineering support specialists. To schedule office hours, log into PAN and select the “Schedule Technical Assistance” option on the PAN home screen. Please note, this is for technical troubleshooting and questions regarding technology set up and support only.</a:t>
            </a:r>
          </a:p>
        </p:txBody>
      </p:sp>
      <p:sp>
        <p:nvSpPr>
          <p:cNvPr id="4" name="Slide Number Placeholder 3"/>
          <p:cNvSpPr>
            <a:spLocks noGrp="1"/>
          </p:cNvSpPr>
          <p:nvPr>
            <p:ph type="sldNum" sz="quarter" idx="5"/>
          </p:nvPr>
        </p:nvSpPr>
        <p:spPr/>
        <p:txBody>
          <a:bodyPr/>
          <a:lstStyle/>
          <a:p>
            <a:fld id="{812BD6BB-6ECC-4CAA-AAA2-9DBBD3763957}" type="slidenum">
              <a:rPr lang="en-US" smtClean="0"/>
              <a:t>27</a:t>
            </a:fld>
            <a:endParaRPr lang="en-US"/>
          </a:p>
        </p:txBody>
      </p:sp>
    </p:spTree>
    <p:extLst>
      <p:ext uri="{BB962C8B-B14F-4D97-AF65-F5344CB8AC3E}">
        <p14:creationId xmlns:p14="http://schemas.microsoft.com/office/powerpoint/2010/main" val="3993590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Practice tests and tutorials are provided to help students, teachers, and parents and guardians familiarize themselves with not only the test content but also the tools within the online platform. Students may access practice tests, which require TestNav login, at the PAN Training Site. Standalone practice tests, which require no login, may be accessed through the TestNav App or online. Tutorials are provided to allow students to learn and interact with the online platform and tools available for computer-based tests. </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28</a:t>
            </a:fld>
            <a:endParaRPr lang="en-US"/>
          </a:p>
        </p:txBody>
      </p:sp>
    </p:spTree>
    <p:extLst>
      <p:ext uri="{BB962C8B-B14F-4D97-AF65-F5344CB8AC3E}">
        <p14:creationId xmlns:p14="http://schemas.microsoft.com/office/powerpoint/2010/main" val="13165789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It is important to make sure students are assigned the correct Start Strong test. The test content is aligned to the previous year's academic standards to help educators understand the level of support students may require for current grade-level or course instruction. The chart is intended to ensure districts assign the correct test to students based on grade level or course. For ELA, any student in grades 4 through 10 is expected to participate in testing. For mathematics, any student in grades 4 through 8 and any students enrolled in an Algebra I, Geometry, or Algebra II is expected to take the assessment based on their current course enrollment. For science, any student in grades 6, 9, and 12 must participate in science testing. Please note that Start Strong participation for ELA and Science is based on a student’s current grade level, not on their course enrollment.</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29</a:t>
            </a:fld>
            <a:endParaRPr lang="en-US"/>
          </a:p>
        </p:txBody>
      </p:sp>
    </p:spTree>
    <p:extLst>
      <p:ext uri="{BB962C8B-B14F-4D97-AF65-F5344CB8AC3E}">
        <p14:creationId xmlns:p14="http://schemas.microsoft.com/office/powerpoint/2010/main" val="2190281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effectLst/>
              </a:rPr>
              <a:t>The Start Strong assessment is intended to provide an early indication of the level of support students may need based upon the prior year's academic standards and is designed to be administered quickly and provide immediate results. </a:t>
            </a:r>
            <a:r>
              <a:rPr lang="en-US" i="0" u="none" strike="noStrike" dirty="0">
                <a:effectLst/>
              </a:rPr>
              <a:t>Please note, </a:t>
            </a:r>
            <a:r>
              <a:rPr lang="en-US" b="0" i="0" u="none" strike="noStrike" dirty="0">
                <a:effectLst/>
              </a:rPr>
              <a:t>the Start Strong is not intended to replace any preferred assessment strategies being used locally</a:t>
            </a:r>
            <a:r>
              <a:rPr lang="en-US" dirty="0"/>
              <a:t>, nor</a:t>
            </a:r>
            <a:r>
              <a:rPr lang="en-US" b="0" i="0" u="none" strike="noStrike" dirty="0">
                <a:effectLst/>
              </a:rPr>
              <a:t> </a:t>
            </a:r>
            <a:r>
              <a:rPr lang="en-US" dirty="0"/>
              <a:t>is it intended to replace</a:t>
            </a:r>
            <a:r>
              <a:rPr lang="en-US" b="0" i="0" u="none" strike="noStrike" dirty="0">
                <a:effectLst/>
              </a:rPr>
              <a:t> the spring 2023 NJSLA statewide summative assessments</a:t>
            </a:r>
            <a:r>
              <a:rPr lang="en-US" dirty="0"/>
              <a:t> or be used to meet the State graduation assessment requirements.</a:t>
            </a:r>
          </a:p>
        </p:txBody>
      </p:sp>
      <p:sp>
        <p:nvSpPr>
          <p:cNvPr id="4" name="Slide Number Placeholder 3"/>
          <p:cNvSpPr>
            <a:spLocks noGrp="1"/>
          </p:cNvSpPr>
          <p:nvPr>
            <p:ph type="sldNum" sz="quarter" idx="5"/>
          </p:nvPr>
        </p:nvSpPr>
        <p:spPr/>
        <p:txBody>
          <a:bodyPr/>
          <a:lstStyle/>
          <a:p>
            <a:fld id="{812BD6BB-6ECC-4CAA-AAA2-9DBBD3763957}" type="slidenum">
              <a:rPr lang="en-US" smtClean="0"/>
              <a:t>3</a:t>
            </a:fld>
            <a:endParaRPr lang="en-US"/>
          </a:p>
        </p:txBody>
      </p:sp>
    </p:spTree>
    <p:extLst>
      <p:ext uri="{BB962C8B-B14F-4D97-AF65-F5344CB8AC3E}">
        <p14:creationId xmlns:p14="http://schemas.microsoft.com/office/powerpoint/2010/main" val="30359097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All testing organizations, including Approved Private Schools for Students with Disabilities or APSSDs, are required to upload their SR/PNP file directly to PAN. The SR/PNP file must be submitted with the correct assessments, accessibility features and accommodations, if any, and district and school codes for reporting purposes. The SR/PNP file must contain all ELA, Math, and Science registrations. A template of the SR/PNP file can be located on the secure support page of PAN or can be created from an exported SR/PNP.</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30</a:t>
            </a:fld>
            <a:endParaRPr lang="en-US"/>
          </a:p>
        </p:txBody>
      </p:sp>
    </p:spTree>
    <p:extLst>
      <p:ext uri="{BB962C8B-B14F-4D97-AF65-F5344CB8AC3E}">
        <p14:creationId xmlns:p14="http://schemas.microsoft.com/office/powerpoint/2010/main" val="21065654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Calibri" panose="020F0502020204030204" pitchFamily="34" charset="0"/>
              </a:rPr>
              <a:t>To complete a SR/PNP Import, make sure you use the Don’t auto-create Test Sessions for online testing option to not auto-create test sessions when importing a SR/PNP. By leaving this option blank, test session are auto-create/tests auto-added to sessions if the Session Name field is populated and tests aren’t currently assigned to a session. By checking this option, test sessions are not auto-created and tests are not auto-added to sessions. Also make sure you do not select Don’t modify student tests. This option should only be selected when updating existing student demographic data without updating the test registration data. By leaving this option blank, PAN reads and updates Core, Administration, and Test-level data. By checking this option PAN reads and updates only Core and Administration-level data. Test-level data is ignored. This will result with students being enrolled and registered to an administration, but no testing being assigned or updated.</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12BD6BB-6ECC-4CAA-AAA2-9DBBD3763957}" type="slidenum">
              <a:rPr lang="en-US" smtClean="0"/>
              <a:t>31</a:t>
            </a:fld>
            <a:endParaRPr lang="en-US"/>
          </a:p>
        </p:txBody>
      </p:sp>
    </p:spTree>
    <p:extLst>
      <p:ext uri="{BB962C8B-B14F-4D97-AF65-F5344CB8AC3E}">
        <p14:creationId xmlns:p14="http://schemas.microsoft.com/office/powerpoint/2010/main" val="4770828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important that reporting groups are created in Pearson Access Next specifically for teachers so they can access their students’ results soon after students have completed their tests. Users assigned the District Test Coordinator or Report Access role have access to view Start Strong OnDemand Reports for all students testing under their organization scope assignment or selection. </a:t>
            </a:r>
            <a:r>
              <a:rPr lang="en-US" sz="1800" dirty="0"/>
              <a:t>The Test Administrator role is restrictive, so users assigned this role will not be able to view results unless their user ID is assigned to a reporting group. The combination of both a user account and students being assigned to the reporting group allows the user to view test results for those students. Assigning students to a reporting group can be done before testing begins but after students are registered and assigned tests. If this is done prior to testing, teachers can view results soon after students’ tests are completed.</a:t>
            </a:r>
          </a:p>
        </p:txBody>
      </p:sp>
      <p:sp>
        <p:nvSpPr>
          <p:cNvPr id="4" name="Slide Number Placeholder 3"/>
          <p:cNvSpPr>
            <a:spLocks noGrp="1"/>
          </p:cNvSpPr>
          <p:nvPr>
            <p:ph type="sldNum" sz="quarter" idx="5"/>
          </p:nvPr>
        </p:nvSpPr>
        <p:spPr/>
        <p:txBody>
          <a:bodyPr/>
          <a:lstStyle/>
          <a:p>
            <a:fld id="{812BD6BB-6ECC-4CAA-AAA2-9DBBD3763957}" type="slidenum">
              <a:rPr lang="en-US" smtClean="0"/>
              <a:t>32</a:t>
            </a:fld>
            <a:endParaRPr lang="en-US"/>
          </a:p>
        </p:txBody>
      </p:sp>
    </p:spTree>
    <p:extLst>
      <p:ext uri="{BB962C8B-B14F-4D97-AF65-F5344CB8AC3E}">
        <p14:creationId xmlns:p14="http://schemas.microsoft.com/office/powerpoint/2010/main" val="22764737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Reporting groups are important and provide teachers with access to their assigned students’ results. Students can be in more than one reporting group to allow more than one teacher to have access to their assigned students’ results. Determination of the most appropriate grouping for reporting groups is determined by the individual school district.</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33</a:t>
            </a:fld>
            <a:endParaRPr lang="en-US"/>
          </a:p>
        </p:txBody>
      </p:sp>
    </p:spTree>
    <p:extLst>
      <p:ext uri="{BB962C8B-B14F-4D97-AF65-F5344CB8AC3E}">
        <p14:creationId xmlns:p14="http://schemas.microsoft.com/office/powerpoint/2010/main" val="39024638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manually create reporting groups through the User Interface in PAN, take the following steps. First, go to Reports and select Reporting Groups. Then, select Manage Reporting Groups under the Tasks drop down and click Start. Then, populate the organization and name fields, add users accounts, and add student records.</a:t>
            </a:r>
          </a:p>
        </p:txBody>
      </p:sp>
      <p:sp>
        <p:nvSpPr>
          <p:cNvPr id="4" name="Slide Number Placeholder 3"/>
          <p:cNvSpPr>
            <a:spLocks noGrp="1"/>
          </p:cNvSpPr>
          <p:nvPr>
            <p:ph type="sldNum" sz="quarter" idx="5"/>
          </p:nvPr>
        </p:nvSpPr>
        <p:spPr/>
        <p:txBody>
          <a:bodyPr/>
          <a:lstStyle/>
          <a:p>
            <a:fld id="{812BD6BB-6ECC-4CAA-AAA2-9DBBD3763957}" type="slidenum">
              <a:rPr lang="en-US" smtClean="0"/>
              <a:t>34</a:t>
            </a:fld>
            <a:endParaRPr lang="en-US"/>
          </a:p>
        </p:txBody>
      </p:sp>
    </p:spTree>
    <p:extLst>
      <p:ext uri="{BB962C8B-B14F-4D97-AF65-F5344CB8AC3E}">
        <p14:creationId xmlns:p14="http://schemas.microsoft.com/office/powerpoint/2010/main" val="21690005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Aft>
                <a:spcPts val="1800"/>
              </a:spcAft>
              <a:buNone/>
            </a:pPr>
            <a:r>
              <a:rPr lang="en-US" sz="1200" dirty="0"/>
              <a:t>Reporting Groups can also be created through a file import, which allows users to create reporting groups and add students and users to those reporting groups. This file can also be used to delete reporting groups. The Reporting Groups Guidance For </a:t>
            </a:r>
            <a:r>
              <a:rPr lang="en-US" sz="1200" dirty="0" err="1"/>
              <a:t>PearsonAccess</a:t>
            </a:r>
            <a:r>
              <a:rPr lang="en-US" sz="1200" baseline="30000" dirty="0" err="1"/>
              <a:t>next</a:t>
            </a:r>
            <a:r>
              <a:rPr lang="en-US" sz="1200" dirty="0"/>
              <a:t> is </a:t>
            </a:r>
            <a:r>
              <a:rPr lang="en-US" sz="1200" dirty="0">
                <a:solidFill>
                  <a:sysClr val="windowText" lastClr="000000"/>
                </a:solidFill>
                <a:latin typeface="+mn-lt"/>
              </a:rPr>
              <a:t>located on the New Jersey Assessments Resource Center under Start Strong. This document includes the </a:t>
            </a:r>
            <a:r>
              <a:rPr lang="en-US" sz="1200" dirty="0"/>
              <a:t>NJ Reporting Groups file field definitions. </a:t>
            </a:r>
          </a:p>
          <a:p>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35</a:t>
            </a:fld>
            <a:endParaRPr lang="en-US"/>
          </a:p>
        </p:txBody>
      </p:sp>
    </p:spTree>
    <p:extLst>
      <p:ext uri="{BB962C8B-B14F-4D97-AF65-F5344CB8AC3E}">
        <p14:creationId xmlns:p14="http://schemas.microsoft.com/office/powerpoint/2010/main" val="2924468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600"/>
              </a:spcBef>
              <a:spcAft>
                <a:spcPts val="1000"/>
              </a:spcAft>
              <a:buNone/>
            </a:pPr>
            <a:r>
              <a:rPr lang="en-US" sz="1200" dirty="0"/>
              <a:t>There are a variety of ways to gather the necessary data needed to create your file. Consider the following options. One option is to export a NJ Reporting Groups Export file. The file will contain all student records that are testing under that organization and administration scope. Then, the file can be manually updated.</a:t>
            </a:r>
          </a:p>
          <a:p>
            <a:pPr>
              <a:lnSpc>
                <a:spcPct val="120000"/>
              </a:lnSpc>
              <a:spcBef>
                <a:spcPts val="600"/>
              </a:spcBef>
              <a:spcAft>
                <a:spcPts val="1000"/>
              </a:spcAft>
            </a:pPr>
            <a:r>
              <a:rPr lang="en-US" sz="1200" dirty="0"/>
              <a:t>A second option is to use the file layout template to pull data out of your student data repository to create a file to import. Another option is to export a SR/PNP file and copy/delete columns of data to match the template for the NJ Reporting Groups file template. This may be a good option if you populated the class field during registration. Or, you can also use the Staff Member Identifier field to map to teacher user accounts.</a:t>
            </a:r>
            <a:endParaRPr lang="en-US" dirty="0"/>
          </a:p>
          <a:p>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36</a:t>
            </a:fld>
            <a:endParaRPr lang="en-US"/>
          </a:p>
        </p:txBody>
      </p:sp>
    </p:spTree>
    <p:extLst>
      <p:ext uri="{BB962C8B-B14F-4D97-AF65-F5344CB8AC3E}">
        <p14:creationId xmlns:p14="http://schemas.microsoft.com/office/powerpoint/2010/main" val="39529514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cs typeface="Calibri"/>
              </a:rPr>
              <a:t>It is very important to correctly code students based on school placement in the SR/PNP. The coding convention used by the state consists of a two-digit county code, a four-digit district code, and a three-digit school code. In-district placement involves students who attend a school in their district other than the one they would have attended, in order to access a certain special program. This frequently involves access to special education or ELL programs. In this instance, the state assessment testing site district code (six-digit code – county and district) will be the same as state assessment accountable district code. The state assessment testing site school code will be the three-digit code of the school the student is currently attending (in-district placement school) but the state assessment accountable school code will be the three-digit code of the school the student would have attended had the special education or ELL program been available in that school.</a:t>
            </a:r>
          </a:p>
        </p:txBody>
      </p:sp>
      <p:sp>
        <p:nvSpPr>
          <p:cNvPr id="4" name="Slide Number Placeholder 3"/>
          <p:cNvSpPr>
            <a:spLocks noGrp="1"/>
          </p:cNvSpPr>
          <p:nvPr>
            <p:ph type="sldNum" sz="quarter" idx="5"/>
          </p:nvPr>
        </p:nvSpPr>
        <p:spPr/>
        <p:txBody>
          <a:bodyPr/>
          <a:lstStyle/>
          <a:p>
            <a:fld id="{812BD6BB-6ECC-4CAA-AAA2-9DBBD3763957}" type="slidenum">
              <a:rPr lang="en-US" smtClean="0"/>
              <a:t>37</a:t>
            </a:fld>
            <a:endParaRPr lang="en-US"/>
          </a:p>
        </p:txBody>
      </p:sp>
    </p:spTree>
    <p:extLst>
      <p:ext uri="{BB962C8B-B14F-4D97-AF65-F5344CB8AC3E}">
        <p14:creationId xmlns:p14="http://schemas.microsoft.com/office/powerpoint/2010/main" val="9678331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Out-of-district placement involves a sending and receiving relationship between two schools/districts. The student in an out-of-district placement usually attends an APSSD, a receiving public school in another district, or a Special Service Commission school. In this situation the state assessment testing site district code is the six-digit code of the receiving district (for example, the APSSD), the state assessment testing site school code is the three-digit school code of the school that is testing the student (the APSSD), the state assessment accountable district code is the six-digit code of the sending district, and the state assessment accountable school code is the three digit of the sending school. It is important to code students correctly so that the data is correctly assigned to schools and districts.</a:t>
            </a:r>
          </a:p>
        </p:txBody>
      </p:sp>
      <p:sp>
        <p:nvSpPr>
          <p:cNvPr id="4" name="Slide Number Placeholder 3"/>
          <p:cNvSpPr>
            <a:spLocks noGrp="1"/>
          </p:cNvSpPr>
          <p:nvPr>
            <p:ph type="sldNum" sz="quarter" idx="5"/>
          </p:nvPr>
        </p:nvSpPr>
        <p:spPr/>
        <p:txBody>
          <a:bodyPr/>
          <a:lstStyle/>
          <a:p>
            <a:fld id="{812BD6BB-6ECC-4CAA-AAA2-9DBBD3763957}" type="slidenum">
              <a:rPr lang="en-US" smtClean="0"/>
              <a:t>38</a:t>
            </a:fld>
            <a:endParaRPr lang="en-US"/>
          </a:p>
        </p:txBody>
      </p:sp>
    </p:spTree>
    <p:extLst>
      <p:ext uri="{BB962C8B-B14F-4D97-AF65-F5344CB8AC3E}">
        <p14:creationId xmlns:p14="http://schemas.microsoft.com/office/powerpoint/2010/main" val="21338909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NJDOE's Inter-District Public School Choice Program allows approved choice districts to enroll students who do not reside within their districts without cost to their parents. School Choice is not an Out-of-District Placement and districts operating under this program must identify themselves as the accountable district and school.</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39</a:t>
            </a:fld>
            <a:endParaRPr lang="en-US"/>
          </a:p>
        </p:txBody>
      </p:sp>
    </p:spTree>
    <p:extLst>
      <p:ext uri="{BB962C8B-B14F-4D97-AF65-F5344CB8AC3E}">
        <p14:creationId xmlns:p14="http://schemas.microsoft.com/office/powerpoint/2010/main" val="2791090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rPr>
              <a:t>It is important for districts to understand the differences in test administration protocols between Start Strong and the NJSLA. For example, in Start Strong, each content area has only one unit of testing</a:t>
            </a:r>
            <a:r>
              <a:rPr lang="en-US"/>
              <a:t>, </a:t>
            </a:r>
            <a:r>
              <a:rPr lang="en-US" b="0" i="0">
                <a:effectLst/>
              </a:rPr>
              <a:t>all test items are machine scorable</a:t>
            </a:r>
            <a:r>
              <a:rPr lang="en-US"/>
              <a:t>, </a:t>
            </a:r>
            <a:r>
              <a:rPr lang="en-US" b="0" i="0">
                <a:effectLst/>
              </a:rPr>
              <a:t>and there is a single Test Administrator script. The following documents are part of the Start Strong assessments: Start Strong Administration Policies</a:t>
            </a:r>
            <a:r>
              <a:rPr lang="en-US"/>
              <a:t>,</a:t>
            </a:r>
            <a:r>
              <a:rPr lang="en-US" b="0" i="0">
                <a:effectLst/>
              </a:rPr>
              <a:t> Computer-Based and Paper-Based Testing User Guides which serve as abbreviated versions of the Test Coordinator Manual and Test Administrator Manual.</a:t>
            </a:r>
            <a:r>
              <a:rPr lang="en-US"/>
              <a:t> Districts may also use the existing TCM as an additional resource regarding test administration policies and procedures.</a:t>
            </a:r>
          </a:p>
        </p:txBody>
      </p:sp>
      <p:sp>
        <p:nvSpPr>
          <p:cNvPr id="4" name="Slide Number Placeholder 3"/>
          <p:cNvSpPr>
            <a:spLocks noGrp="1"/>
          </p:cNvSpPr>
          <p:nvPr>
            <p:ph type="sldNum" sz="quarter" idx="5"/>
          </p:nvPr>
        </p:nvSpPr>
        <p:spPr/>
        <p:txBody>
          <a:bodyPr/>
          <a:lstStyle/>
          <a:p>
            <a:fld id="{812BD6BB-6ECC-4CAA-AAA2-9DBBD3763957}" type="slidenum">
              <a:rPr lang="en-US" smtClean="0"/>
              <a:t>4</a:t>
            </a:fld>
            <a:endParaRPr lang="en-US"/>
          </a:p>
        </p:txBody>
      </p:sp>
    </p:spTree>
    <p:extLst>
      <p:ext uri="{BB962C8B-B14F-4D97-AF65-F5344CB8AC3E}">
        <p14:creationId xmlns:p14="http://schemas.microsoft.com/office/powerpoint/2010/main" val="12968824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Students attending a charter school or vocational technical school, regardless of the school's location, are not considered out-of-district or in-district placements. Charter schools and full-time vocational technical schools are the accountable district and school. The resident school district is the accountable district for shared-time vocational technical students.</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40</a:t>
            </a:fld>
            <a:endParaRPr lang="en-US"/>
          </a:p>
        </p:txBody>
      </p:sp>
    </p:spTree>
    <p:extLst>
      <p:ext uri="{BB962C8B-B14F-4D97-AF65-F5344CB8AC3E}">
        <p14:creationId xmlns:p14="http://schemas.microsoft.com/office/powerpoint/2010/main" val="25504513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a:ea typeface="Calibri" panose="020F0502020204030204" pitchFamily="34" charset="0"/>
                <a:cs typeface="Calibri"/>
              </a:rPr>
              <a:t>The Start Strong offers resource materials for use during testing. The mathematics reference sheet and the periodic table are available on the online platform for student use. Districts may also download copies of these resource materials and provide them to students during testing. Please note, districts are strongly encouraged to use the online reference sheets and periodic tables, which are accessible to students through “Exhibits” in TestNav, rather than supplying students with paper copies. This will help reduce or eliminate any chance that students may receive incorrect materials during testing. All test materials used by the student during the administration of Start Strong must be properly discarded upon the completion of testing. Please note, Start Strong mathematics reference sheets must not be used as a resource during classroom instruction</a:t>
            </a:r>
            <a:r>
              <a:rPr lang="en-US" sz="1800" dirty="0">
                <a:latin typeface="Calibri"/>
                <a:ea typeface="Calibri" panose="020F0502020204030204" pitchFamily="34" charset="0"/>
                <a:cs typeface="Calibri"/>
              </a:rPr>
              <a:t> as they are aligned to the content from the prior academic year. They are to be used during the administration of the Start Strong assessments only.</a:t>
            </a:r>
            <a:endParaRPr lang="en-US" dirty="0">
              <a:latin typeface="Calibri"/>
              <a:cs typeface="Calibri"/>
            </a:endParaRPr>
          </a:p>
        </p:txBody>
      </p:sp>
      <p:sp>
        <p:nvSpPr>
          <p:cNvPr id="4" name="Slide Number Placeholder 3"/>
          <p:cNvSpPr>
            <a:spLocks noGrp="1"/>
          </p:cNvSpPr>
          <p:nvPr>
            <p:ph type="sldNum" sz="quarter" idx="5"/>
          </p:nvPr>
        </p:nvSpPr>
        <p:spPr/>
        <p:txBody>
          <a:bodyPr/>
          <a:lstStyle/>
          <a:p>
            <a:fld id="{812BD6BB-6ECC-4CAA-AAA2-9DBBD3763957}" type="slidenum">
              <a:rPr lang="en-US" smtClean="0"/>
              <a:t>41</a:t>
            </a:fld>
            <a:endParaRPr lang="en-US"/>
          </a:p>
        </p:txBody>
      </p:sp>
    </p:spTree>
    <p:extLst>
      <p:ext uri="{BB962C8B-B14F-4D97-AF65-F5344CB8AC3E}">
        <p14:creationId xmlns:p14="http://schemas.microsoft.com/office/powerpoint/2010/main" val="27317602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Calibri"/>
                <a:cs typeface="Calibri"/>
              </a:rPr>
              <a:t>Paper tests are available for students with accommodations. </a:t>
            </a:r>
            <a:r>
              <a:rPr lang="en-US" b="0" i="0" dirty="0">
                <a:solidFill>
                  <a:srgbClr val="000000"/>
                </a:solidFill>
                <a:effectLst/>
                <a:latin typeface="+mn-lt"/>
                <a:cs typeface="Calibri"/>
              </a:rPr>
              <a:t>All student responses on paper-based tests must be transcribed into an online test by the district. There </a:t>
            </a:r>
            <a:r>
              <a:rPr lang="en-US" b="0" i="0" dirty="0">
                <a:solidFill>
                  <a:srgbClr val="000000"/>
                </a:solidFill>
                <a:effectLst/>
                <a:latin typeface="Calibri"/>
                <a:cs typeface="Calibri"/>
              </a:rPr>
              <a:t>is no initial delivery of test materials. Regular print paper-based tests must be locally printed and can be accessed in PAN under Support &gt; Documentation </a:t>
            </a:r>
            <a:r>
              <a:rPr lang="en-US" dirty="0">
                <a:solidFill>
                  <a:srgbClr val="000000"/>
                </a:solidFill>
                <a:latin typeface="Calibri"/>
                <a:cs typeface="Calibri"/>
              </a:rPr>
              <a:t>beginning August 23</a:t>
            </a:r>
            <a:r>
              <a:rPr lang="en-US" b="0" i="0" dirty="0">
                <a:solidFill>
                  <a:srgbClr val="000000"/>
                </a:solidFill>
                <a:effectLst/>
                <a:latin typeface="Calibri"/>
                <a:cs typeface="Calibri"/>
              </a:rPr>
              <a:t>. Districts will also need to print copies of the mathematics reference sheets and periodic tables for students taking the regular paper test form. These resource documents can be located on the New Jersey Assessments Resource Center website under the heading Start Strong.</a:t>
            </a:r>
            <a:endParaRPr lang="en-US" dirty="0">
              <a:latin typeface="Calibri"/>
              <a:cs typeface="Calibri"/>
            </a:endParaRPr>
          </a:p>
        </p:txBody>
      </p:sp>
      <p:sp>
        <p:nvSpPr>
          <p:cNvPr id="4" name="Slide Number Placeholder 3"/>
          <p:cNvSpPr>
            <a:spLocks noGrp="1"/>
          </p:cNvSpPr>
          <p:nvPr>
            <p:ph type="sldNum" sz="quarter" idx="5"/>
          </p:nvPr>
        </p:nvSpPr>
        <p:spPr/>
        <p:txBody>
          <a:bodyPr/>
          <a:lstStyle/>
          <a:p>
            <a:fld id="{812BD6BB-6ECC-4CAA-AAA2-9DBBD3763957}" type="slidenum">
              <a:rPr lang="en-US" smtClean="0"/>
              <a:t>42</a:t>
            </a:fld>
            <a:endParaRPr lang="en-US"/>
          </a:p>
        </p:txBody>
      </p:sp>
    </p:spTree>
    <p:extLst>
      <p:ext uri="{BB962C8B-B14F-4D97-AF65-F5344CB8AC3E}">
        <p14:creationId xmlns:p14="http://schemas.microsoft.com/office/powerpoint/2010/main" val="3415101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Large print and braille test kits must be ordered through the additional orders window. The large print test kit consists of a large print test booklet and a large print mathematics reference sheet, and/or periodic table, if applicable. The braille test kit consists of a set of braille test booklets with embedded tactile graphics and a braille mathematics reference sheet, and/or periodic table, if applicable. Braille test kits may also be ordered for mathematics and science computer-basted testing for students with the screen reader accommodation, so they have access to the tactile graphics. Only the District Test Coordinator may place an order for accommodated test forms.</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43</a:t>
            </a:fld>
            <a:endParaRPr lang="en-US"/>
          </a:p>
        </p:txBody>
      </p:sp>
    </p:spTree>
    <p:extLst>
      <p:ext uri="{BB962C8B-B14F-4D97-AF65-F5344CB8AC3E}">
        <p14:creationId xmlns:p14="http://schemas.microsoft.com/office/powerpoint/2010/main" val="38195411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Students taking accommodated paper tests must be registered for online tests and placed into separate test sessions from students taking the online version. The school test coordinator must assign these students to a transcription test session in PAN – either Transcription English or Transcription Spanish. Students taking any of the accommodated tests must record their responses in one of the following ways: (1) in the accommodated test form, (2) to a scribe, (3) or in an electronic device as per their IEP or Section 504 plan. </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44</a:t>
            </a:fld>
            <a:endParaRPr lang="en-US"/>
          </a:p>
        </p:txBody>
      </p:sp>
    </p:spTree>
    <p:extLst>
      <p:ext uri="{BB962C8B-B14F-4D97-AF65-F5344CB8AC3E}">
        <p14:creationId xmlns:p14="http://schemas.microsoft.com/office/powerpoint/2010/main" val="39739610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The chart provides a visual representation of the paper test accommodations, where to obtain the materials, which session form group must be selected for the Start Strong assessments. For example, districts may print a regular paper-based test from PAN for any of the tested content areas. In addition, the chart illustrates the Session Form Group Selection for regular paper-based tests is Transcription English. Please note, all students who participate in the paper-based version of the Start Strong assessments must be assigned an online test for transcription.</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45</a:t>
            </a:fld>
            <a:endParaRPr lang="en-US"/>
          </a:p>
        </p:txBody>
      </p:sp>
    </p:spTree>
    <p:extLst>
      <p:ext uri="{BB962C8B-B14F-4D97-AF65-F5344CB8AC3E}">
        <p14:creationId xmlns:p14="http://schemas.microsoft.com/office/powerpoint/2010/main" val="3683906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section of the presentation covers During Testing. In this section, you will be provided with information regarding Preparing Test Sessions, Testing Tickets, Test Status, and Operational Reports.</a:t>
            </a:r>
          </a:p>
        </p:txBody>
      </p:sp>
      <p:sp>
        <p:nvSpPr>
          <p:cNvPr id="4" name="Slide Number Placeholder 3"/>
          <p:cNvSpPr>
            <a:spLocks noGrp="1"/>
          </p:cNvSpPr>
          <p:nvPr>
            <p:ph type="sldNum" sz="quarter" idx="5"/>
          </p:nvPr>
        </p:nvSpPr>
        <p:spPr/>
        <p:txBody>
          <a:bodyPr/>
          <a:lstStyle/>
          <a:p>
            <a:fld id="{812BD6BB-6ECC-4CAA-AAA2-9DBBD3763957}" type="slidenum">
              <a:rPr lang="en-US" smtClean="0"/>
              <a:t>46</a:t>
            </a:fld>
            <a:endParaRPr lang="en-US"/>
          </a:p>
        </p:txBody>
      </p:sp>
    </p:spTree>
    <p:extLst>
      <p:ext uri="{BB962C8B-B14F-4D97-AF65-F5344CB8AC3E}">
        <p14:creationId xmlns:p14="http://schemas.microsoft.com/office/powerpoint/2010/main" val="42900629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Student test tickets may be printed by the School Test Coordinator or District Test Coordinator for the Start Strong assessments. As a reminder, test tickets may be printed for multiple sessions at a time. For step-by-step instructions on how to print student test tickets, please visit PAN Online Support under Testing and Generate Test Tickets for Sessions.</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47</a:t>
            </a:fld>
            <a:endParaRPr lang="en-US"/>
          </a:p>
        </p:txBody>
      </p:sp>
    </p:spTree>
    <p:extLst>
      <p:ext uri="{BB962C8B-B14F-4D97-AF65-F5344CB8AC3E}">
        <p14:creationId xmlns:p14="http://schemas.microsoft.com/office/powerpoint/2010/main" val="25994097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a:ea typeface="Calibri" panose="020F0502020204030204" pitchFamily="34" charset="0"/>
                <a:cs typeface="Calibri"/>
              </a:rPr>
              <a:t>Student testing progress can be monitored on the Students in Session screen. A student's test status in PAN will automatically change to "Resume" if the student exits the test prematurely. This will allow the student to log in again without intervention from the </a:t>
            </a:r>
            <a:r>
              <a:rPr lang="en-US" sz="1800">
                <a:latin typeface="Calibri"/>
                <a:ea typeface="Calibri" panose="020F0502020204030204" pitchFamily="34" charset="0"/>
                <a:cs typeface="Calibri"/>
              </a:rPr>
              <a:t>Test</a:t>
            </a:r>
            <a:r>
              <a:rPr lang="en-US" sz="1800">
                <a:effectLst/>
                <a:latin typeface="Calibri"/>
                <a:ea typeface="Calibri" panose="020F0502020204030204" pitchFamily="34" charset="0"/>
                <a:cs typeface="Calibri"/>
              </a:rPr>
              <a:t> </a:t>
            </a:r>
            <a:r>
              <a:rPr lang="en-US" sz="1800">
                <a:latin typeface="Calibri"/>
                <a:ea typeface="Calibri" panose="020F0502020204030204" pitchFamily="34" charset="0"/>
                <a:cs typeface="Calibri"/>
              </a:rPr>
              <a:t>Administrator</a:t>
            </a:r>
            <a:r>
              <a:rPr lang="en-US" sz="1800">
                <a:effectLst/>
                <a:latin typeface="Calibri"/>
                <a:ea typeface="Calibri" panose="020F0502020204030204" pitchFamily="34" charset="0"/>
                <a:cs typeface="Calibri"/>
              </a:rPr>
              <a:t>. Using the Student Test Status Dashboard, test administrators can monitor student progress, through an overall view which includes the student's name, test status, test duration, test source, battery, and test progress. Additional information regarding this feature can be found in the computer-based user guide.</a:t>
            </a:r>
            <a:endParaRPr lang="en-US">
              <a:latin typeface="Calibri"/>
              <a:cs typeface="Calibri"/>
            </a:endParaRPr>
          </a:p>
        </p:txBody>
      </p:sp>
      <p:sp>
        <p:nvSpPr>
          <p:cNvPr id="4" name="Slide Number Placeholder 3"/>
          <p:cNvSpPr>
            <a:spLocks noGrp="1"/>
          </p:cNvSpPr>
          <p:nvPr>
            <p:ph type="sldNum" sz="quarter" idx="5"/>
          </p:nvPr>
        </p:nvSpPr>
        <p:spPr/>
        <p:txBody>
          <a:bodyPr/>
          <a:lstStyle/>
          <a:p>
            <a:fld id="{812BD6BB-6ECC-4CAA-AAA2-9DBBD3763957}" type="slidenum">
              <a:rPr lang="en-US" smtClean="0"/>
              <a:t>48</a:t>
            </a:fld>
            <a:endParaRPr lang="en-US"/>
          </a:p>
        </p:txBody>
      </p:sp>
    </p:spTree>
    <p:extLst>
      <p:ext uri="{BB962C8B-B14F-4D97-AF65-F5344CB8AC3E}">
        <p14:creationId xmlns:p14="http://schemas.microsoft.com/office/powerpoint/2010/main" val="146863886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a:ea typeface="Calibri" panose="020F0502020204030204" pitchFamily="34" charset="0"/>
                <a:cs typeface="Calibri"/>
              </a:rPr>
              <a:t>There are a few operational reports districts are encouraged to utilize for a successful Start Strong administration. The "Student Tests that are Ready and Unlocked" operational report provides a list of all student tests that are in "Ready" status and unlocked. This report is helpful to </a:t>
            </a:r>
            <a:r>
              <a:rPr lang="en-US" sz="1800" dirty="0">
                <a:latin typeface="Calibri"/>
                <a:ea typeface="Calibri" panose="020F0502020204030204" pitchFamily="34" charset="0"/>
                <a:cs typeface="Calibri"/>
              </a:rPr>
              <a:t>run</a:t>
            </a:r>
            <a:r>
              <a:rPr lang="en-US" sz="1800" dirty="0">
                <a:effectLst/>
                <a:latin typeface="Calibri"/>
                <a:ea typeface="Calibri" panose="020F0502020204030204" pitchFamily="34" charset="0"/>
                <a:cs typeface="Calibri"/>
              </a:rPr>
              <a:t> shortly before testing begins to ensure all tests are ready and unlocked.</a:t>
            </a:r>
            <a:endParaRPr lang="en-US" dirty="0">
              <a:latin typeface="Calibri"/>
              <a:cs typeface="Calibri"/>
            </a:endParaRPr>
          </a:p>
        </p:txBody>
      </p:sp>
      <p:sp>
        <p:nvSpPr>
          <p:cNvPr id="4" name="Slide Number Placeholder 3"/>
          <p:cNvSpPr>
            <a:spLocks noGrp="1"/>
          </p:cNvSpPr>
          <p:nvPr>
            <p:ph type="sldNum" sz="quarter" idx="5"/>
          </p:nvPr>
        </p:nvSpPr>
        <p:spPr/>
        <p:txBody>
          <a:bodyPr/>
          <a:lstStyle/>
          <a:p>
            <a:fld id="{812BD6BB-6ECC-4CAA-AAA2-9DBBD3763957}" type="slidenum">
              <a:rPr lang="en-US" smtClean="0"/>
              <a:t>49</a:t>
            </a:fld>
            <a:endParaRPr lang="en-US"/>
          </a:p>
        </p:txBody>
      </p:sp>
    </p:spTree>
    <p:extLst>
      <p:ext uri="{BB962C8B-B14F-4D97-AF65-F5344CB8AC3E}">
        <p14:creationId xmlns:p14="http://schemas.microsoft.com/office/powerpoint/2010/main" val="3631461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rPr>
              <a:t>For Start Strong no physical test materials are automatically shipped. Districts must print regular paper tests locally. Testing coordinators must place an order in </a:t>
            </a:r>
            <a:r>
              <a:rPr lang="en-US" b="0" i="0" err="1">
                <a:effectLst/>
              </a:rPr>
              <a:t>PearsonAccessnext</a:t>
            </a:r>
            <a:r>
              <a:rPr lang="en-US" b="0" i="0">
                <a:effectLst/>
              </a:rPr>
              <a:t>, or PAN, for braille and/or large print test kits. Students receiving an accommodated paper test form such as regular paper, braille</a:t>
            </a:r>
            <a:r>
              <a:rPr lang="en-US"/>
              <a:t>,</a:t>
            </a:r>
            <a:r>
              <a:rPr lang="en-US" b="0" i="0">
                <a:effectLst/>
              </a:rPr>
              <a:t> or large print must be assigned an online test and placed in a test session with the form group set as Transcription English or Transcription Spanish. Students taking an accommodated test form such as paper, braille</a:t>
            </a:r>
            <a:r>
              <a:rPr lang="en-US"/>
              <a:t>,</a:t>
            </a:r>
            <a:r>
              <a:rPr lang="en-US" b="0" i="0">
                <a:effectLst/>
              </a:rPr>
              <a:t> or large </a:t>
            </a:r>
            <a:r>
              <a:rPr lang="en-US"/>
              <a:t>print </a:t>
            </a:r>
            <a:r>
              <a:rPr lang="en-US" b="0" i="0">
                <a:effectLst/>
              </a:rPr>
              <a:t>are expected to record their responses in these forms. Then, after testing is completed, the </a:t>
            </a:r>
            <a:r>
              <a:rPr lang="en-US"/>
              <a:t>Test Administrator</a:t>
            </a:r>
            <a:r>
              <a:rPr lang="en-US" b="0" i="0">
                <a:effectLst/>
              </a:rPr>
              <a:t> will transcribe the responses into TestNav.</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5</a:t>
            </a:fld>
            <a:endParaRPr lang="en-US"/>
          </a:p>
        </p:txBody>
      </p:sp>
    </p:spTree>
    <p:extLst>
      <p:ext uri="{BB962C8B-B14F-4D97-AF65-F5344CB8AC3E}">
        <p14:creationId xmlns:p14="http://schemas.microsoft.com/office/powerpoint/2010/main" val="15074681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"Students with Test Assignments that have been Assigned but have not yet Completed" operational report provides a list of students who have a test assigned, but the test has not yet been completed. The "Student Registration Summary" operational report provides a list of the number of students assigned to a test and the number of completed tests. These reports are helpful in identifying students who may need to be scheduled for make-up testing or to confirm that all students with testing assignments have completed testing.</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50</a:t>
            </a:fld>
            <a:endParaRPr lang="en-US"/>
          </a:p>
        </p:txBody>
      </p:sp>
    </p:spTree>
    <p:extLst>
      <p:ext uri="{BB962C8B-B14F-4D97-AF65-F5344CB8AC3E}">
        <p14:creationId xmlns:p14="http://schemas.microsoft.com/office/powerpoint/2010/main" val="28765629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This section of the presentation covers After Testing. In this section, you will be provided with information regarding Marking Tests Complete, Stop Sessions, Not Tested and Void Codes, Paper Test Transcription, Test Materials, Training Confirmation and Contact Information.</a:t>
            </a:r>
          </a:p>
        </p:txBody>
      </p:sp>
      <p:sp>
        <p:nvSpPr>
          <p:cNvPr id="4" name="Slide Number Placeholder 3"/>
          <p:cNvSpPr>
            <a:spLocks noGrp="1"/>
          </p:cNvSpPr>
          <p:nvPr>
            <p:ph type="sldNum" sz="quarter" idx="5"/>
          </p:nvPr>
        </p:nvSpPr>
        <p:spPr/>
        <p:txBody>
          <a:bodyPr/>
          <a:lstStyle/>
          <a:p>
            <a:fld id="{812BD6BB-6ECC-4CAA-AAA2-9DBBD3763957}" type="slidenum">
              <a:rPr lang="en-US" smtClean="0"/>
              <a:t>51</a:t>
            </a:fld>
            <a:endParaRPr lang="en-US"/>
          </a:p>
        </p:txBody>
      </p:sp>
    </p:spTree>
    <p:extLst>
      <p:ext uri="{BB962C8B-B14F-4D97-AF65-F5344CB8AC3E}">
        <p14:creationId xmlns:p14="http://schemas.microsoft.com/office/powerpoint/2010/main" val="16287370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"Mark Tests Complete," districts should select the "Students Tests that have been Assigned but have not yet Completed" operational support. In order to mark a test complete, certain conditions must be met. Only users with the STC or DTC role can mark student tests complete. For example, test units must be marked complete for students who exited the test and did not resume testing or for students who exited a test instead of clicking "Submit". The user who marks a student's test complete must enter a reason in PAN.  Student tests in a transfer session will need to be moved to a started session in order to mark them complete. </a:t>
            </a:r>
          </a:p>
        </p:txBody>
      </p:sp>
      <p:sp>
        <p:nvSpPr>
          <p:cNvPr id="4" name="Slide Number Placeholder 3"/>
          <p:cNvSpPr>
            <a:spLocks noGrp="1"/>
          </p:cNvSpPr>
          <p:nvPr>
            <p:ph type="sldNum" sz="quarter" idx="5"/>
          </p:nvPr>
        </p:nvSpPr>
        <p:spPr/>
        <p:txBody>
          <a:bodyPr/>
          <a:lstStyle/>
          <a:p>
            <a:fld id="{812BD6BB-6ECC-4CAA-AAA2-9DBBD3763957}" type="slidenum">
              <a:rPr lang="en-US" smtClean="0"/>
              <a:t>52</a:t>
            </a:fld>
            <a:endParaRPr lang="en-US"/>
          </a:p>
        </p:txBody>
      </p:sp>
    </p:spTree>
    <p:extLst>
      <p:ext uri="{BB962C8B-B14F-4D97-AF65-F5344CB8AC3E}">
        <p14:creationId xmlns:p14="http://schemas.microsoft.com/office/powerpoint/2010/main" val="147342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Test Sessions cannot be stopped until all student tests are in "Completed" or "Marked Complete" status. Please note, since the Start Strong assessments consist of a single unit, student tests in “Ready” status must never be marked complete. Students in "Ready" status must be moved to an unprepared test session and have the appropriate Not Tested Code applied. Once all testing has been completed, the District Test Coordinator must upload the Post-Test Certification Form to PAN for each school in the district that participated in testing.</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53</a:t>
            </a:fld>
            <a:endParaRPr lang="en-US"/>
          </a:p>
        </p:txBody>
      </p:sp>
    </p:spTree>
    <p:extLst>
      <p:ext uri="{BB962C8B-B14F-4D97-AF65-F5344CB8AC3E}">
        <p14:creationId xmlns:p14="http://schemas.microsoft.com/office/powerpoint/2010/main" val="20123942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In order to document testing behavior, the Office of Assessments has provided districts with the opportunity to assign codes based on situations experienced during testing. For example, Not Tested Codes are to be used when a student never logged into TestNav, while Void Test Score Codes are to be used when a student has logged into TestNav. District Test Coordinators are encouraged to contact the appropriate State Assessment Coordinator to determine if the selected Not Tested Code or Void Test Score Code is appropriate for use.</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54</a:t>
            </a:fld>
            <a:endParaRPr lang="en-US"/>
          </a:p>
        </p:txBody>
      </p:sp>
    </p:spTree>
    <p:extLst>
      <p:ext uri="{BB962C8B-B14F-4D97-AF65-F5344CB8AC3E}">
        <p14:creationId xmlns:p14="http://schemas.microsoft.com/office/powerpoint/2010/main" val="185411824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All paper tests must be transcribed in TestNav no later than October 21. To ensure there is enough time to complete the transcription process, districts are strongly encouraged to complete paper testing prior to October 21. At least two people must be present during the transcription process. One of the two people should be either a District Test Coordinator or School Test Coordinator. Additional guidelines and directions on transcribing can be found in the PBT User Guide. This guide can be located on the New Jersey Assessments Resource Center website under the heading Start Strong. </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55</a:t>
            </a:fld>
            <a:endParaRPr lang="en-US"/>
          </a:p>
        </p:txBody>
      </p:sp>
    </p:spTree>
    <p:extLst>
      <p:ext uri="{BB962C8B-B14F-4D97-AF65-F5344CB8AC3E}">
        <p14:creationId xmlns:p14="http://schemas.microsoft.com/office/powerpoint/2010/main" val="25991166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All test materials used for the Start Strong assessments must be destroyed locally and must not be returned to the vendors. Materials to be destroyed include but are not limited to: student testing tickets, scratch paper, vendor-supplied large print, and/or braille test materials.</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56</a:t>
            </a:fld>
            <a:endParaRPr lang="en-US"/>
          </a:p>
        </p:txBody>
      </p:sp>
    </p:spTree>
    <p:extLst>
      <p:ext uri="{BB962C8B-B14F-4D97-AF65-F5344CB8AC3E}">
        <p14:creationId xmlns:p14="http://schemas.microsoft.com/office/powerpoint/2010/main" val="87798710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District Test and Technology Coordinators are expected to familiarize themselves with their respective roles and responsibilities associated with the proper administration of the Start Strong assessments. In order to acknowledge completion of this self-training presentation, all district test and technology coordinators must complete this survey. The link and the QR code to the survey are shown.</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57</a:t>
            </a:fld>
            <a:endParaRPr lang="en-US"/>
          </a:p>
        </p:txBody>
      </p:sp>
    </p:spTree>
    <p:extLst>
      <p:ext uri="{BB962C8B-B14F-4D97-AF65-F5344CB8AC3E}">
        <p14:creationId xmlns:p14="http://schemas.microsoft.com/office/powerpoint/2010/main" val="7230963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Thank you for participating in this important training for the Fall 2022 Start Strong assessments. Please note this training presentation is not all inclusive. Test Coordinators, Test Administrators, and Technology Coordinators must review the Start Strong Administration policies document and other resource documents linked within this presentation for additional information regarding NJDOE policies and procedures for administering the Start Strong assessments. Please feel free to provide us with your feedback and follow us on Facebook, Twitter, or Instagram.</a:t>
            </a:r>
            <a:endParaRPr lang="en-US" sz="1800"/>
          </a:p>
        </p:txBody>
      </p:sp>
      <p:sp>
        <p:nvSpPr>
          <p:cNvPr id="4" name="Slide Number Placeholder 3"/>
          <p:cNvSpPr>
            <a:spLocks noGrp="1"/>
          </p:cNvSpPr>
          <p:nvPr>
            <p:ph type="sldNum" sz="quarter" idx="5"/>
          </p:nvPr>
        </p:nvSpPr>
        <p:spPr/>
        <p:txBody>
          <a:bodyPr/>
          <a:lstStyle/>
          <a:p>
            <a:fld id="{B97A44F7-5F69-4F06-8F30-FB0E6EC0A151}" type="slidenum">
              <a:rPr lang="en-US" smtClean="0"/>
              <a:t>58</a:t>
            </a:fld>
            <a:endParaRPr lang="en-US"/>
          </a:p>
        </p:txBody>
      </p:sp>
    </p:spTree>
    <p:extLst>
      <p:ext uri="{BB962C8B-B14F-4D97-AF65-F5344CB8AC3E}">
        <p14:creationId xmlns:p14="http://schemas.microsoft.com/office/powerpoint/2010/main" val="80578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rPr>
              <a:t>The window for Start Strong will begin August 31 and run through October 21. All testing organizations, including approved private schools for students with disabilities, must upload their SR/PNP files into PAN beginning August 3. Districts are strongly encouraged to conduct an infrastructure trial beginning August 10. Transcribed paper tests and mark tests complete must be completed no later than October 21.</a:t>
            </a:r>
            <a:r>
              <a:rPr lang="en-US" dirty="0"/>
              <a:t> Districts are strongly encouraged to complete any paper testing by October 20 to ensure there is time for transcription activities to occur. </a:t>
            </a:r>
            <a:r>
              <a:rPr lang="en-US" b="0" i="0" dirty="0">
                <a:effectLst/>
              </a:rPr>
              <a:t>Testing organizations must complete all data clean-up activities no later than October 26.</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6</a:t>
            </a:fld>
            <a:endParaRPr lang="en-US"/>
          </a:p>
        </p:txBody>
      </p:sp>
    </p:spTree>
    <p:extLst>
      <p:ext uri="{BB962C8B-B14F-4D97-AF65-F5344CB8AC3E}">
        <p14:creationId xmlns:p14="http://schemas.microsoft.com/office/powerpoint/2010/main" val="555661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This section of the presentation covers Before Testing. You will be provided with information regarding Testing Requirements, Testing Environment, Accessibility Features and Accommodations, Maintaining Test Integrity, Start Strong Forms, Technology Setup, SR/PNP, Test Materials, and Reporting Groups.</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7</a:t>
            </a:fld>
            <a:endParaRPr lang="en-US"/>
          </a:p>
        </p:txBody>
      </p:sp>
    </p:spTree>
    <p:extLst>
      <p:ext uri="{BB962C8B-B14F-4D97-AF65-F5344CB8AC3E}">
        <p14:creationId xmlns:p14="http://schemas.microsoft.com/office/powerpoint/2010/main" val="308331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All students enrolled in grades 4 through 8 and high school are expected to participate in Start Strong including students with disabilities, who are not eligible for DLM, English Language Learners, students receiving homebound or bedside instruction, and those who attend non-testing out-of-district placements. Please note, newly arrived ELLs, those who were first enrolled in a United States public school after June 1 of the prior school year, may be exempt from taking the ELA portion of the Start Strong assessments.</a:t>
            </a:r>
            <a:endParaRPr lang="en-US" dirty="0"/>
          </a:p>
        </p:txBody>
      </p:sp>
      <p:sp>
        <p:nvSpPr>
          <p:cNvPr id="4" name="Slide Number Placeholder 3"/>
          <p:cNvSpPr>
            <a:spLocks noGrp="1"/>
          </p:cNvSpPr>
          <p:nvPr>
            <p:ph type="sldNum" sz="quarter" idx="5"/>
          </p:nvPr>
        </p:nvSpPr>
        <p:spPr/>
        <p:txBody>
          <a:bodyPr/>
          <a:lstStyle/>
          <a:p>
            <a:fld id="{812BD6BB-6ECC-4CAA-AAA2-9DBBD3763957}" type="slidenum">
              <a:rPr lang="en-US" smtClean="0"/>
              <a:t>8</a:t>
            </a:fld>
            <a:endParaRPr lang="en-US"/>
          </a:p>
        </p:txBody>
      </p:sp>
    </p:spTree>
    <p:extLst>
      <p:ext uri="{BB962C8B-B14F-4D97-AF65-F5344CB8AC3E}">
        <p14:creationId xmlns:p14="http://schemas.microsoft.com/office/powerpoint/2010/main" val="2103066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Students should be administered the assessment during the hours they receive their educational instruction. The Start Strong will take approximately 45 to 60 minutes to complete for each tested content area. Only students with the testing accommodation "extended time" will have to the end of the school day to complete testing. All other students must conclude testing after 60 minutes. All testing accommodations provided to eligible students should be aligned with those accommodations used during classroom instruction and/or on locally-administered assessments.</a:t>
            </a:r>
            <a:endParaRPr lang="en-US"/>
          </a:p>
        </p:txBody>
      </p:sp>
      <p:sp>
        <p:nvSpPr>
          <p:cNvPr id="4" name="Slide Number Placeholder 3"/>
          <p:cNvSpPr>
            <a:spLocks noGrp="1"/>
          </p:cNvSpPr>
          <p:nvPr>
            <p:ph type="sldNum" sz="quarter" idx="5"/>
          </p:nvPr>
        </p:nvSpPr>
        <p:spPr/>
        <p:txBody>
          <a:bodyPr/>
          <a:lstStyle/>
          <a:p>
            <a:fld id="{812BD6BB-6ECC-4CAA-AAA2-9DBBD3763957}" type="slidenum">
              <a:rPr lang="en-US" smtClean="0"/>
              <a:t>9</a:t>
            </a:fld>
            <a:endParaRPr lang="en-US"/>
          </a:p>
        </p:txBody>
      </p:sp>
    </p:spTree>
    <p:extLst>
      <p:ext uri="{BB962C8B-B14F-4D97-AF65-F5344CB8AC3E}">
        <p14:creationId xmlns:p14="http://schemas.microsoft.com/office/powerpoint/2010/main" val="96337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480181" y="6577834"/>
            <a:ext cx="4114800" cy="280166"/>
          </a:xfrm>
          <a:prstGeom prst="rect">
            <a:avLst/>
          </a:prstGeom>
        </p:spPr>
        <p:txBody>
          <a:bodyPr/>
          <a:lstStyle>
            <a:lvl1pPr>
              <a:defRPr>
                <a:latin typeface="Calibri" panose="020F0502020204030204" pitchFamily="34" charset="0"/>
                <a:cs typeface="Calibri" panose="020F0502020204030204" pitchFamily="34" charset="0"/>
              </a:defRPr>
            </a:lvl1pPr>
          </a:lstStyle>
          <a:p>
            <a:r>
              <a:rPr lang="en-US"/>
              <a:t>Start Strong Fall 2022 Administration District Test and Technology Coordinator Training</a:t>
            </a:r>
          </a:p>
        </p:txBody>
      </p:sp>
      <p:sp>
        <p:nvSpPr>
          <p:cNvPr id="6" name="Slide Number Placeholder 5"/>
          <p:cNvSpPr>
            <a:spLocks noGrp="1"/>
          </p:cNvSpPr>
          <p:nvPr>
            <p:ph type="sldNum" sz="quarter" idx="12"/>
          </p:nvPr>
        </p:nvSpPr>
        <p:spPr>
          <a:xfrm>
            <a:off x="9448800" y="6577834"/>
            <a:ext cx="2743200" cy="294983"/>
          </a:xfrm>
          <a:prstGeom prst="rect">
            <a:avLst/>
          </a:prstGeom>
        </p:spPr>
        <p:txBody>
          <a:bodyPr/>
          <a:lstStyle>
            <a:lvl1pPr algn="r">
              <a:defRPr>
                <a:latin typeface="Calibri" panose="020F0502020204030204" pitchFamily="34" charset="0"/>
                <a:cs typeface="Calibri" panose="020F0502020204030204" pitchFamily="34" charset="0"/>
              </a:defRPr>
            </a:lvl1pPr>
          </a:lstStyle>
          <a:p>
            <a:fld id="{2B7E8F36-4104-49C8-BB7C-B76D13EBFE05}" type="slidenum">
              <a:rPr lang="en-US" smtClean="0"/>
              <a:pPr/>
              <a:t>‹#›</a:t>
            </a:fld>
            <a:endParaRPr lang="en-US"/>
          </a:p>
        </p:txBody>
      </p:sp>
      <p:sp>
        <p:nvSpPr>
          <p:cNvPr id="13" name="Isosceles Triangle 12"/>
          <p:cNvSpPr/>
          <p:nvPr/>
        </p:nvSpPr>
        <p:spPr>
          <a:xfrm flipV="1">
            <a:off x="9346058" y="0"/>
            <a:ext cx="2845942" cy="2225672"/>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pic>
        <p:nvPicPr>
          <p:cNvPr id="14" name="Picture 13"/>
          <p:cNvPicPr>
            <a:picLocks noChangeAspect="1"/>
          </p:cNvPicPr>
          <p:nvPr/>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22341" r="23249"/>
          <a:stretch/>
        </p:blipFill>
        <p:spPr>
          <a:xfrm>
            <a:off x="10969472" y="0"/>
            <a:ext cx="980761" cy="1802529"/>
          </a:xfrm>
          <a:prstGeom prst="rect">
            <a:avLst/>
          </a:prstGeom>
          <a:effectLst>
            <a:outerShdw blurRad="50800" dist="38100" algn="l" rotWithShape="0">
              <a:prstClr val="black">
                <a:alpha val="40000"/>
              </a:prstClr>
            </a:outerShdw>
          </a:effectLst>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2755894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75" r:id="rId8"/>
    <p:sldLayoutId id="2147483676" r:id="rId9"/>
    <p:sldLayoutId id="2147483672" r:id="rId10"/>
    <p:sldLayoutId id="2147483690" r:id="rId11"/>
    <p:sldLayoutId id="2147483669" r:id="rId12"/>
    <p:sldLayoutId id="2147483689" r:id="rId13"/>
    <p:sldLayoutId id="2147483678" r:id="rId14"/>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 id="2147483692" r:id="rId2"/>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nj.mypearsonsupport.com/resources/test-administration-resource/Web-Based%20Third-Party%20Assistive%20Technology%20for%20Speech-to-Text%20Form_FILLABLE.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nj.mypearsonsupport.com/" TargetMode="External"/><Relationship Id="rId4" Type="http://schemas.openxmlformats.org/officeDocument/2006/relationships/hyperlink" Target="https://nj.mypearsonsupport.com/resources/test-administration-resource/Assistive_Technology_Guidelines.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hyperlink" Target="https://support.assessment.pearson.com/x/HwYcAQ"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support.assessment.pearson.com/x/AxZgAQ" TargetMode="External"/><Relationship Id="rId5" Type="http://schemas.openxmlformats.org/officeDocument/2006/relationships/hyperlink" Target="https://support.assessment.pearson.com/x/IwACAQ" TargetMode="External"/><Relationship Id="rId4" Type="http://schemas.openxmlformats.org/officeDocument/2006/relationships/hyperlink" Target="https://support.assessment.pearson.com/x/NYDy"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support.assessment.pearson.com/x/AoAqB"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support.google.com/chrome/a/answer/3168106?hl=en#zippy=%2Cchoose-a-release-channe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nj.pearsonaccessnext.com/"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trng-nj.pearsonaccessnext.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nj.pearsonaccessnext.com/"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support.assessment.pearson.com/x/N4D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proofpoint.com/v2/url?u=https-3A__mypearsonsupport.us9.list-2Dmanage.com_track_click-3Fu-3D1cbd100469325db370fe1853d-26id-3D42eeef092e-26e-3D567562a8db&amp;d=DwMFaQ&amp;c=0YLnzTkWOdJlub_y7qAx8Q&amp;r=0N2u2jhdcPFxBFql5okIHAugIzm1bUlSRHmEtooGhas&amp;m=dYhOWo0h136ifZDu-WZdqmZXUGn5o-JsVascJe_1CdM&amp;s=6jiIuhyD2mH3FXMM44zoIuAy6yh2ki_9L0aVw1Ip5dY&amp;e="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urldefense.proofpoint.com/v2/url?u=https-3A__mypearsonsupport.us9.list-2Dmanage.com_track_click-3Fu-3D1cbd100469325db370fe1853d-26id-3D42eeef092e-26e-3D567562a8db&amp;d=DwMFaQ&amp;c=0YLnzTkWOdJlub_y7qAx8Q&amp;r=0N2u2jhdcPFxBFql5okIHAugIzm1bUlSRHmEtooGhas&amp;m=dYhOWo0h136ifZDu-WZdqmZXUGn5o-JsVascJe_1CdM&amp;s=6jiIuhyD2mH3FXMM44zoIuAy6yh2ki_9L0aVw1Ip5dY&amp;e="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hyperlink" Target="https://nj.mypearsonsupport.com/tutorial/" TargetMode="External"/><Relationship Id="rId4" Type="http://schemas.openxmlformats.org/officeDocument/2006/relationships/hyperlink" Target="https://nj.mypearsonsupport.com/practice-tests/"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3" Type="http://schemas.openxmlformats.org/officeDocument/2006/relationships/hyperlink" Target="https://support.assessment.pearson.com/display/PAsup/Generate+Test+Tickets+for+Sessions"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s://forms.office.com/r/P2Ygy2HtL2" TargetMode="External"/><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58.xml.rels><?xml version="1.0" encoding="UTF-8" standalone="yes"?>
<Relationships xmlns="http://schemas.openxmlformats.org/package/2006/relationships"><Relationship Id="rId8" Type="http://schemas.openxmlformats.org/officeDocument/2006/relationships/hyperlink" Target="https://www.instagram.com/newjerseydoe/" TargetMode="External"/><Relationship Id="rId3" Type="http://schemas.openxmlformats.org/officeDocument/2006/relationships/hyperlink" Target="https://www.state.nj.us/education/assessment/" TargetMode="External"/><Relationship Id="rId7" Type="http://schemas.openxmlformats.org/officeDocument/2006/relationships/hyperlink" Target="https://twitter.com/NewJerseyDOE" TargetMode="External"/><Relationship Id="rId2" Type="http://schemas.openxmlformats.org/officeDocument/2006/relationships/notesSlide" Target="../notesSlides/notesSlide58.xml"/><Relationship Id="rId1" Type="http://schemas.openxmlformats.org/officeDocument/2006/relationships/slideLayout" Target="../slideLayouts/slideLayout14.xml"/><Relationship Id="rId6" Type="http://schemas.openxmlformats.org/officeDocument/2006/relationships/hyperlink" Target="https://www.facebook.com/njdeptofed/" TargetMode="External"/><Relationship Id="rId5" Type="http://schemas.openxmlformats.org/officeDocument/2006/relationships/hyperlink" Target="https://assessmentsupport.pearson.com/getsupport/s/?program=NEW%20JERSEY" TargetMode="External"/><Relationship Id="rId4" Type="http://schemas.openxmlformats.org/officeDocument/2006/relationships/hyperlink" Target="mailto:assessment@doe.nj.go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nj.mypearsonsupport.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57FFF-0053-4747-B34E-976807CC35AB}"/>
              </a:ext>
            </a:extLst>
          </p:cNvPr>
          <p:cNvSpPr>
            <a:spLocks noGrp="1"/>
          </p:cNvSpPr>
          <p:nvPr>
            <p:ph type="ctrTitle"/>
          </p:nvPr>
        </p:nvSpPr>
        <p:spPr>
          <a:xfrm>
            <a:off x="1" y="2314686"/>
            <a:ext cx="12191999" cy="1282447"/>
          </a:xfrm>
          <a:prstGeom prst="rect">
            <a:avLst/>
          </a:prstGeom>
        </p:spPr>
        <p:txBody>
          <a:bodyPr/>
          <a:lstStyle/>
          <a:p>
            <a:r>
              <a:rPr lang="en-US" sz="4400" dirty="0"/>
              <a:t>Start Strong Fall 2022 Administration District Test and Technology Coordinator Training</a:t>
            </a:r>
          </a:p>
        </p:txBody>
      </p:sp>
      <p:sp>
        <p:nvSpPr>
          <p:cNvPr id="5" name="Subtitle 4">
            <a:extLst>
              <a:ext uri="{FF2B5EF4-FFF2-40B4-BE49-F238E27FC236}">
                <a16:creationId xmlns:a16="http://schemas.microsoft.com/office/drawing/2014/main" id="{012D5881-96EC-447F-A717-A35057F07353}"/>
              </a:ext>
            </a:extLst>
          </p:cNvPr>
          <p:cNvSpPr>
            <a:spLocks noGrp="1"/>
          </p:cNvSpPr>
          <p:nvPr>
            <p:ph type="subTitle" idx="1"/>
          </p:nvPr>
        </p:nvSpPr>
        <p:spPr>
          <a:xfrm>
            <a:off x="0" y="4073530"/>
            <a:ext cx="12122091" cy="1899432"/>
          </a:xfrm>
        </p:spPr>
        <p:txBody>
          <a:bodyPr>
            <a:normAutofit/>
          </a:bodyPr>
          <a:lstStyle/>
          <a:p>
            <a:r>
              <a:rPr lang="en-US" sz="2400"/>
              <a:t>Office of Assessments</a:t>
            </a:r>
          </a:p>
          <a:p>
            <a:r>
              <a:rPr lang="en-US" sz="2400"/>
              <a:t>Division of Teaching and Learning Services</a:t>
            </a:r>
          </a:p>
          <a:p>
            <a:r>
              <a:rPr lang="en-US" sz="2400"/>
              <a:t>August 2022</a:t>
            </a:r>
          </a:p>
        </p:txBody>
      </p:sp>
      <p:pic>
        <p:nvPicPr>
          <p:cNvPr id="6" name="Picture 5" descr="Logo: State of New Jersey, Department of Education.">
            <a:extLst>
              <a:ext uri="{FF2B5EF4-FFF2-40B4-BE49-F238E27FC236}">
                <a16:creationId xmlns:a16="http://schemas.microsoft.com/office/drawing/2014/main" id="{0021F1E6-2135-4F4E-9EA0-EBD236B615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864" y="6081513"/>
            <a:ext cx="11890272" cy="768098"/>
          </a:xfrm>
          <a:prstGeom prst="rect">
            <a:avLst/>
          </a:prstGeom>
        </p:spPr>
      </p:pic>
    </p:spTree>
    <p:extLst>
      <p:ext uri="{BB962C8B-B14F-4D97-AF65-F5344CB8AC3E}">
        <p14:creationId xmlns:p14="http://schemas.microsoft.com/office/powerpoint/2010/main" val="186991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AF5A9-166B-4BD7-85AB-E2222708E113}"/>
              </a:ext>
            </a:extLst>
          </p:cNvPr>
          <p:cNvSpPr>
            <a:spLocks noGrp="1"/>
          </p:cNvSpPr>
          <p:nvPr>
            <p:ph type="title"/>
          </p:nvPr>
        </p:nvSpPr>
        <p:spPr/>
        <p:txBody>
          <a:bodyPr/>
          <a:lstStyle/>
          <a:p>
            <a:r>
              <a:rPr lang="en-US" i="0">
                <a:effectLst/>
                <a:latin typeface="+mj-lt"/>
              </a:rPr>
              <a:t>Testing Environment</a:t>
            </a:r>
            <a:endParaRPr lang="en-US">
              <a:latin typeface="+mj-lt"/>
            </a:endParaRPr>
          </a:p>
        </p:txBody>
      </p:sp>
      <p:sp>
        <p:nvSpPr>
          <p:cNvPr id="3" name="Text Placeholder 2">
            <a:extLst>
              <a:ext uri="{FF2B5EF4-FFF2-40B4-BE49-F238E27FC236}">
                <a16:creationId xmlns:a16="http://schemas.microsoft.com/office/drawing/2014/main" id="{3AC2C215-3270-4BB1-8963-9A31DDE3FBEE}"/>
              </a:ext>
            </a:extLst>
          </p:cNvPr>
          <p:cNvSpPr>
            <a:spLocks noGrp="1"/>
          </p:cNvSpPr>
          <p:nvPr>
            <p:ph type="body" sz="quarter" idx="11"/>
          </p:nvPr>
        </p:nvSpPr>
        <p:spPr/>
        <p:txBody>
          <a:bodyPr vert="horz" lIns="91440" tIns="45720" rIns="822960" bIns="45720" rtlCol="0" anchor="t">
            <a:normAutofit fontScale="85000" lnSpcReduction="20000"/>
          </a:bodyPr>
          <a:lstStyle/>
          <a:p>
            <a:pPr marL="0" lvl="0" indent="0" defTabSz="914377">
              <a:lnSpc>
                <a:spcPct val="120000"/>
              </a:lnSpc>
              <a:spcAft>
                <a:spcPts val="600"/>
              </a:spcAft>
              <a:buNone/>
              <a:defRPr/>
            </a:pPr>
            <a:r>
              <a:rPr lang="en-US" sz="3300" dirty="0">
                <a:solidFill>
                  <a:sysClr val="windowText" lastClr="000000"/>
                </a:solidFill>
                <a:latin typeface="+mn-lt"/>
              </a:rPr>
              <a:t>Prior to testing ensure that:</a:t>
            </a:r>
          </a:p>
          <a:p>
            <a:pPr lvl="1">
              <a:lnSpc>
                <a:spcPct val="120000"/>
              </a:lnSpc>
              <a:spcBef>
                <a:spcPts val="1000"/>
              </a:spcBef>
              <a:spcAft>
                <a:spcPts val="600"/>
              </a:spcAft>
              <a:defRPr/>
            </a:pPr>
            <a:r>
              <a:rPr lang="en-US" sz="3300" dirty="0">
                <a:solidFill>
                  <a:sysClr val="windowText" lastClr="000000"/>
                </a:solidFill>
                <a:latin typeface="+mn-lt"/>
              </a:rPr>
              <a:t>Students will be well spaced with ample surface area.</a:t>
            </a:r>
          </a:p>
          <a:p>
            <a:pPr lvl="1">
              <a:lnSpc>
                <a:spcPct val="120000"/>
              </a:lnSpc>
              <a:spcBef>
                <a:spcPts val="1000"/>
              </a:spcBef>
              <a:spcAft>
                <a:spcPts val="600"/>
              </a:spcAft>
              <a:defRPr/>
            </a:pPr>
            <a:r>
              <a:rPr lang="en-US" sz="3300" dirty="0">
                <a:solidFill>
                  <a:sysClr val="windowText" lastClr="000000"/>
                </a:solidFill>
                <a:latin typeface="+mn-lt"/>
              </a:rPr>
              <a:t>There will be good lighting and ventilation.</a:t>
            </a:r>
          </a:p>
          <a:p>
            <a:pPr lvl="1">
              <a:lnSpc>
                <a:spcPct val="120000"/>
              </a:lnSpc>
              <a:spcBef>
                <a:spcPts val="1000"/>
              </a:spcBef>
              <a:spcAft>
                <a:spcPts val="600"/>
              </a:spcAft>
              <a:defRPr/>
            </a:pPr>
            <a:r>
              <a:rPr lang="en-US" sz="3300" dirty="0">
                <a:solidFill>
                  <a:sysClr val="windowText" lastClr="000000"/>
                </a:solidFill>
                <a:latin typeface="+mn-lt"/>
              </a:rPr>
              <a:t>A clock and chart should be available to display time remaining.</a:t>
            </a:r>
          </a:p>
          <a:p>
            <a:pPr lvl="1">
              <a:lnSpc>
                <a:spcPct val="120000"/>
              </a:lnSpc>
              <a:spcBef>
                <a:spcPts val="1000"/>
              </a:spcBef>
              <a:spcAft>
                <a:spcPts val="600"/>
              </a:spcAft>
              <a:defRPr/>
            </a:pPr>
            <a:r>
              <a:rPr lang="en-US" sz="3300" dirty="0">
                <a:latin typeface="+mn-lt"/>
              </a:rPr>
              <a:t>Students are supervised at all times, including during restroom breaks.</a:t>
            </a:r>
          </a:p>
          <a:p>
            <a:pPr marL="684530" lvl="1" indent="-227965">
              <a:lnSpc>
                <a:spcPct val="120000"/>
              </a:lnSpc>
              <a:spcBef>
                <a:spcPts val="1000"/>
              </a:spcBef>
              <a:spcAft>
                <a:spcPts val="600"/>
              </a:spcAft>
              <a:defRPr/>
            </a:pPr>
            <a:r>
              <a:rPr lang="en-US" sz="3300" dirty="0">
                <a:solidFill>
                  <a:sysClr val="windowText" lastClr="000000"/>
                </a:solidFill>
                <a:latin typeface="+mn-lt"/>
              </a:rPr>
              <a:t>"Testing – Do Not Disturb" signs will be posted on testing room doors.</a:t>
            </a:r>
            <a:endParaRPr lang="en-US" sz="3300" dirty="0">
              <a:solidFill>
                <a:sysClr val="windowText" lastClr="000000"/>
              </a:solidFill>
              <a:latin typeface="+mn-lt"/>
              <a:cs typeface="Calibri" panose="020F0502020204030204"/>
            </a:endParaRPr>
          </a:p>
          <a:p>
            <a:endParaRPr lang="en-US" dirty="0"/>
          </a:p>
        </p:txBody>
      </p:sp>
      <p:sp>
        <p:nvSpPr>
          <p:cNvPr id="4" name="Slide Number Placeholder 3">
            <a:extLst>
              <a:ext uri="{FF2B5EF4-FFF2-40B4-BE49-F238E27FC236}">
                <a16:creationId xmlns:a16="http://schemas.microsoft.com/office/drawing/2014/main" id="{DB9A8C65-A1A8-48D5-A944-509E53C0995E}"/>
              </a:ext>
            </a:extLst>
          </p:cNvPr>
          <p:cNvSpPr>
            <a:spLocks noGrp="1"/>
          </p:cNvSpPr>
          <p:nvPr>
            <p:ph type="sldNum" sz="quarter" idx="10"/>
          </p:nvPr>
        </p:nvSpPr>
        <p:spPr/>
        <p:txBody>
          <a:bodyPr/>
          <a:lstStyle/>
          <a:p>
            <a:fld id="{A3D1C70C-36A2-44FC-A083-98959550CFF4}" type="slidenum">
              <a:rPr lang="en-US" smtClean="0"/>
              <a:pPr/>
              <a:t>10</a:t>
            </a:fld>
            <a:endParaRPr lang="en-US"/>
          </a:p>
        </p:txBody>
      </p:sp>
    </p:spTree>
    <p:extLst>
      <p:ext uri="{BB962C8B-B14F-4D97-AF65-F5344CB8AC3E}">
        <p14:creationId xmlns:p14="http://schemas.microsoft.com/office/powerpoint/2010/main" val="86745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0404-3217-4051-9152-C4972F5C5ADD}"/>
              </a:ext>
            </a:extLst>
          </p:cNvPr>
          <p:cNvSpPr>
            <a:spLocks noGrp="1"/>
          </p:cNvSpPr>
          <p:nvPr>
            <p:ph type="title"/>
          </p:nvPr>
        </p:nvSpPr>
        <p:spPr/>
        <p:txBody>
          <a:bodyPr>
            <a:noAutofit/>
          </a:bodyPr>
          <a:lstStyle/>
          <a:p>
            <a:r>
              <a:rPr lang="en-US" sz="3200" i="0" dirty="0">
                <a:effectLst/>
                <a:latin typeface="+mj-lt"/>
              </a:rPr>
              <a:t>Accessibility Features and Accommodations (1 of 3)</a:t>
            </a:r>
            <a:endParaRPr lang="en-US" sz="3200" dirty="0">
              <a:latin typeface="+mj-lt"/>
            </a:endParaRPr>
          </a:p>
        </p:txBody>
      </p:sp>
      <p:sp>
        <p:nvSpPr>
          <p:cNvPr id="3" name="Text Placeholder 2">
            <a:extLst>
              <a:ext uri="{FF2B5EF4-FFF2-40B4-BE49-F238E27FC236}">
                <a16:creationId xmlns:a16="http://schemas.microsoft.com/office/drawing/2014/main" id="{F6AD898C-34A9-4131-8EB7-463877DBE975}"/>
              </a:ext>
            </a:extLst>
          </p:cNvPr>
          <p:cNvSpPr>
            <a:spLocks noGrp="1"/>
          </p:cNvSpPr>
          <p:nvPr>
            <p:ph type="body" sz="quarter" idx="11"/>
          </p:nvPr>
        </p:nvSpPr>
        <p:spPr/>
        <p:txBody>
          <a:bodyPr>
            <a:normAutofit/>
          </a:bodyPr>
          <a:lstStyle/>
          <a:p>
            <a:pPr marL="228594" lvl="0" indent="-228594" defTabSz="914377">
              <a:lnSpc>
                <a:spcPct val="100000"/>
              </a:lnSpc>
              <a:spcAft>
                <a:spcPts val="600"/>
              </a:spcAft>
              <a:defRPr/>
            </a:pPr>
            <a:r>
              <a:rPr lang="en-US" sz="2800" dirty="0">
                <a:solidFill>
                  <a:sysClr val="windowText" lastClr="000000"/>
                </a:solidFill>
                <a:latin typeface="+mn-lt"/>
              </a:rPr>
              <a:t>The goal of administrative considerations, accessibility features, and testing accommodations is to remove barriers to accessing the assessments.</a:t>
            </a:r>
          </a:p>
          <a:p>
            <a:pPr marL="228594" lvl="0" indent="-228594" defTabSz="914377">
              <a:lnSpc>
                <a:spcPct val="100000"/>
              </a:lnSpc>
              <a:spcAft>
                <a:spcPts val="600"/>
              </a:spcAft>
              <a:defRPr/>
            </a:pPr>
            <a:r>
              <a:rPr lang="en-US" sz="2800" dirty="0">
                <a:solidFill>
                  <a:sysClr val="windowText" lastClr="000000"/>
                </a:solidFill>
                <a:latin typeface="+mn-lt"/>
              </a:rPr>
              <a:t>Testing supports do not provide advantages to students, but instead enable students with specific needs to access the assessment to demonstrate proficiency. </a:t>
            </a:r>
          </a:p>
          <a:p>
            <a:pPr marL="228594" lvl="0" indent="-228594" defTabSz="914377">
              <a:lnSpc>
                <a:spcPct val="100000"/>
              </a:lnSpc>
              <a:spcAft>
                <a:spcPts val="600"/>
              </a:spcAft>
              <a:defRPr/>
            </a:pPr>
            <a:r>
              <a:rPr lang="en-US" sz="2800" dirty="0">
                <a:solidFill>
                  <a:sysClr val="windowText" lastClr="000000"/>
                </a:solidFill>
                <a:latin typeface="+mn-lt"/>
              </a:rPr>
              <a:t>Educators are expected to use student data and plan meetings to ensure students receive the supports needed for testing.</a:t>
            </a:r>
          </a:p>
          <a:p>
            <a:endParaRPr lang="en-US" dirty="0"/>
          </a:p>
        </p:txBody>
      </p:sp>
      <p:sp>
        <p:nvSpPr>
          <p:cNvPr id="4" name="Slide Number Placeholder 3">
            <a:extLst>
              <a:ext uri="{FF2B5EF4-FFF2-40B4-BE49-F238E27FC236}">
                <a16:creationId xmlns:a16="http://schemas.microsoft.com/office/drawing/2014/main" id="{D7E6CC81-5849-4352-9CED-3759D36C9BF7}"/>
              </a:ext>
            </a:extLst>
          </p:cNvPr>
          <p:cNvSpPr>
            <a:spLocks noGrp="1"/>
          </p:cNvSpPr>
          <p:nvPr>
            <p:ph type="sldNum" sz="quarter" idx="10"/>
          </p:nvPr>
        </p:nvSpPr>
        <p:spPr/>
        <p:txBody>
          <a:bodyPr/>
          <a:lstStyle/>
          <a:p>
            <a:fld id="{A3D1C70C-36A2-44FC-A083-98959550CFF4}" type="slidenum">
              <a:rPr lang="en-US" smtClean="0"/>
              <a:pPr/>
              <a:t>11</a:t>
            </a:fld>
            <a:endParaRPr lang="en-US"/>
          </a:p>
        </p:txBody>
      </p:sp>
    </p:spTree>
    <p:extLst>
      <p:ext uri="{BB962C8B-B14F-4D97-AF65-F5344CB8AC3E}">
        <p14:creationId xmlns:p14="http://schemas.microsoft.com/office/powerpoint/2010/main" val="1837234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65B947-1245-4E14-8138-5B550B78F88B}"/>
              </a:ext>
            </a:extLst>
          </p:cNvPr>
          <p:cNvSpPr>
            <a:spLocks noGrp="1"/>
          </p:cNvSpPr>
          <p:nvPr>
            <p:ph type="title"/>
          </p:nvPr>
        </p:nvSpPr>
        <p:spPr/>
        <p:txBody>
          <a:bodyPr/>
          <a:lstStyle/>
          <a:p>
            <a:r>
              <a:rPr lang="en-US" sz="3200" dirty="0"/>
              <a:t>Accessibility</a:t>
            </a:r>
            <a:r>
              <a:rPr lang="en-US" sz="3200" baseline="0" dirty="0"/>
              <a:t> Features and Accommodations (2 of 3)</a:t>
            </a:r>
            <a:endParaRPr lang="en-US" sz="3200" dirty="0"/>
          </a:p>
        </p:txBody>
      </p:sp>
      <p:sp>
        <p:nvSpPr>
          <p:cNvPr id="3" name="Text Placeholder 2">
            <a:extLst>
              <a:ext uri="{FF2B5EF4-FFF2-40B4-BE49-F238E27FC236}">
                <a16:creationId xmlns:a16="http://schemas.microsoft.com/office/drawing/2014/main" id="{6651FE36-8C6E-4E84-A90D-242CB666308F}"/>
              </a:ext>
            </a:extLst>
          </p:cNvPr>
          <p:cNvSpPr>
            <a:spLocks noGrp="1"/>
          </p:cNvSpPr>
          <p:nvPr>
            <p:ph type="body" sz="quarter" idx="11"/>
          </p:nvPr>
        </p:nvSpPr>
        <p:spPr/>
        <p:txBody>
          <a:bodyPr vert="horz" lIns="91440" tIns="45720" rIns="822960" bIns="45720" rtlCol="0" anchor="t">
            <a:normAutofit/>
          </a:bodyPr>
          <a:lstStyle/>
          <a:p>
            <a:pPr marL="227965" lvl="0" indent="-227965" defTabSz="914377">
              <a:lnSpc>
                <a:spcPct val="120000"/>
              </a:lnSpc>
              <a:spcAft>
                <a:spcPts val="0"/>
              </a:spcAft>
              <a:defRPr/>
            </a:pPr>
            <a:r>
              <a:rPr lang="en-US" sz="1750" dirty="0">
                <a:latin typeface="+mn-lt"/>
              </a:rPr>
              <a:t>Some examples of testing supports include but are not limited to: small group testing, answer masking, braille, and large print.</a:t>
            </a:r>
          </a:p>
          <a:p>
            <a:pPr marL="227965" lvl="0" indent="-227965" defTabSz="914377">
              <a:lnSpc>
                <a:spcPct val="120000"/>
              </a:lnSpc>
              <a:spcAft>
                <a:spcPts val="600"/>
              </a:spcAft>
              <a:defRPr/>
            </a:pPr>
            <a:r>
              <a:rPr lang="en-US" sz="1750" dirty="0">
                <a:solidFill>
                  <a:sysClr val="windowText" lastClr="000000"/>
                </a:solidFill>
                <a:latin typeface="+mn-lt"/>
              </a:rPr>
              <a:t>For resources available for students who are using the Speech-to-Text accommodation, please access:</a:t>
            </a:r>
          </a:p>
          <a:p>
            <a:pPr marL="685165" lvl="1" indent="-227965" defTabSz="914377">
              <a:lnSpc>
                <a:spcPct val="120000"/>
              </a:lnSpc>
              <a:spcAft>
                <a:spcPts val="600"/>
              </a:spcAft>
              <a:defRPr/>
            </a:pPr>
            <a:r>
              <a:rPr lang="en-US" sz="1750" dirty="0">
                <a:hlinkClick r:id="rId3"/>
              </a:rPr>
              <a:t>Web-Based Third-Party Assistive Technology for Speech-to-Text Form </a:t>
            </a:r>
            <a:r>
              <a:rPr lang="en-US" sz="1750" dirty="0"/>
              <a:t>which provides guidance about external web-based third-party assistive technology for students.</a:t>
            </a:r>
          </a:p>
          <a:p>
            <a:pPr marL="685165" lvl="1" indent="-227965" defTabSz="914377">
              <a:lnSpc>
                <a:spcPct val="120000"/>
              </a:lnSpc>
              <a:spcAft>
                <a:spcPts val="600"/>
              </a:spcAft>
              <a:defRPr/>
            </a:pPr>
            <a:r>
              <a:rPr lang="en-US" sz="1750" dirty="0">
                <a:solidFill>
                  <a:sysClr val="windowText" lastClr="000000"/>
                </a:solidFill>
                <a:latin typeface="+mn-lt"/>
                <a:hlinkClick r:id="rId4"/>
              </a:rPr>
              <a:t>Assistive Technology Guidelines </a:t>
            </a:r>
            <a:r>
              <a:rPr lang="en-US" sz="1750" dirty="0">
                <a:solidFill>
                  <a:sysClr val="windowText" lastClr="000000"/>
                </a:solidFill>
                <a:latin typeface="+mn-lt"/>
              </a:rPr>
              <a:t>which provides guidance </a:t>
            </a:r>
            <a:r>
              <a:rPr lang="en-US" sz="1750" dirty="0"/>
              <a:t>for schools to determine if certain assistive technology already in use by students with disabilities may be used for testing and how to test the functionality of it.</a:t>
            </a:r>
          </a:p>
          <a:p>
            <a:pPr marL="227965" indent="-227965" defTabSz="914377">
              <a:lnSpc>
                <a:spcPct val="120000"/>
              </a:lnSpc>
              <a:spcAft>
                <a:spcPts val="600"/>
              </a:spcAft>
              <a:defRPr/>
            </a:pPr>
            <a:r>
              <a:rPr lang="en-US" sz="1750" dirty="0">
                <a:solidFill>
                  <a:sysClr val="windowText" lastClr="000000"/>
                </a:solidFill>
                <a:latin typeface="+mn-lt"/>
              </a:rPr>
              <a:t>For a detailed listing of testing supports provided for Start Strong, as well as guidance on how they are to be used, please download an electronic copy of the New Jersey Student Learning Assessments (NJSLA) and New Jersey Graduation Proficiency Assessment (NJGPA) Accessibility Features and Accommodations Manual – 10</a:t>
            </a:r>
            <a:r>
              <a:rPr lang="en-US" sz="1750" baseline="30000" dirty="0">
                <a:solidFill>
                  <a:sysClr val="windowText" lastClr="000000"/>
                </a:solidFill>
                <a:latin typeface="+mn-lt"/>
              </a:rPr>
              <a:t>th</a:t>
            </a:r>
            <a:r>
              <a:rPr lang="en-US" sz="1750" dirty="0">
                <a:solidFill>
                  <a:sysClr val="windowText" lastClr="000000"/>
                </a:solidFill>
                <a:latin typeface="+mn-lt"/>
              </a:rPr>
              <a:t> Edition which is available on the </a:t>
            </a:r>
            <a:r>
              <a:rPr lang="en-US" sz="1750" dirty="0">
                <a:solidFill>
                  <a:sysClr val="windowText" lastClr="000000"/>
                </a:solidFill>
                <a:latin typeface="+mn-lt"/>
                <a:hlinkClick r:id="rId5"/>
              </a:rPr>
              <a:t>New Jersey Assessments Resource Center</a:t>
            </a:r>
            <a:r>
              <a:rPr lang="en-US" sz="1750" dirty="0">
                <a:solidFill>
                  <a:sysClr val="windowText" lastClr="000000"/>
                </a:solidFill>
                <a:latin typeface="+mn-lt"/>
              </a:rPr>
              <a:t> under Start Strong.</a:t>
            </a:r>
            <a:endParaRPr lang="en-US" sz="1750" dirty="0">
              <a:solidFill>
                <a:sysClr val="windowText" lastClr="000000"/>
              </a:solidFill>
              <a:latin typeface="+mn-lt"/>
              <a:cs typeface="Calibri" panose="020F0502020204030204"/>
            </a:endParaRPr>
          </a:p>
        </p:txBody>
      </p:sp>
      <p:sp>
        <p:nvSpPr>
          <p:cNvPr id="2" name="Slide Number Placeholder 1">
            <a:extLst>
              <a:ext uri="{FF2B5EF4-FFF2-40B4-BE49-F238E27FC236}">
                <a16:creationId xmlns:a16="http://schemas.microsoft.com/office/drawing/2014/main" id="{80DF7E5C-51F5-480E-8C02-844D1D2D1EBE}"/>
              </a:ext>
            </a:extLst>
          </p:cNvPr>
          <p:cNvSpPr>
            <a:spLocks noGrp="1"/>
          </p:cNvSpPr>
          <p:nvPr>
            <p:ph type="sldNum" sz="quarter" idx="10"/>
          </p:nvPr>
        </p:nvSpPr>
        <p:spPr/>
        <p:txBody>
          <a:bodyPr/>
          <a:lstStyle/>
          <a:p>
            <a:fld id="{A3D1C70C-36A2-44FC-A083-98959550CFF4}" type="slidenum">
              <a:rPr lang="en-US" smtClean="0"/>
              <a:pPr/>
              <a:t>12</a:t>
            </a:fld>
            <a:endParaRPr lang="en-US"/>
          </a:p>
        </p:txBody>
      </p:sp>
    </p:spTree>
    <p:extLst>
      <p:ext uri="{BB962C8B-B14F-4D97-AF65-F5344CB8AC3E}">
        <p14:creationId xmlns:p14="http://schemas.microsoft.com/office/powerpoint/2010/main" val="51412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CE3362-8240-42B6-95C5-3506A5B12A56}"/>
              </a:ext>
            </a:extLst>
          </p:cNvPr>
          <p:cNvSpPr>
            <a:spLocks noGrp="1"/>
          </p:cNvSpPr>
          <p:nvPr>
            <p:ph type="title"/>
          </p:nvPr>
        </p:nvSpPr>
        <p:spPr>
          <a:xfrm>
            <a:off x="1227345" y="378896"/>
            <a:ext cx="10217404" cy="747579"/>
          </a:xfrm>
        </p:spPr>
        <p:txBody>
          <a:bodyPr>
            <a:noAutofit/>
          </a:bodyPr>
          <a:lstStyle/>
          <a:p>
            <a:r>
              <a:rPr lang="en-US" sz="3200" dirty="0"/>
              <a:t>Accessibility Features and Accommodations (3 of 3)</a:t>
            </a:r>
          </a:p>
        </p:txBody>
      </p:sp>
      <p:sp>
        <p:nvSpPr>
          <p:cNvPr id="2" name="Text Placeholder 1">
            <a:extLst>
              <a:ext uri="{FF2B5EF4-FFF2-40B4-BE49-F238E27FC236}">
                <a16:creationId xmlns:a16="http://schemas.microsoft.com/office/drawing/2014/main" id="{DB01A99D-E59E-49BF-B192-0DFB518D3979}"/>
              </a:ext>
            </a:extLst>
          </p:cNvPr>
          <p:cNvSpPr>
            <a:spLocks noGrp="1"/>
          </p:cNvSpPr>
          <p:nvPr>
            <p:ph type="body" sz="quarter" idx="11"/>
          </p:nvPr>
        </p:nvSpPr>
        <p:spPr/>
        <p:txBody>
          <a:bodyPr>
            <a:normAutofit/>
          </a:bodyPr>
          <a:lstStyle/>
          <a:p>
            <a:pPr marL="0" lvl="0" indent="0" defTabSz="914377">
              <a:lnSpc>
                <a:spcPct val="110000"/>
              </a:lnSpc>
              <a:spcAft>
                <a:spcPts val="1800"/>
              </a:spcAft>
              <a:buNone/>
              <a:defRPr/>
            </a:pPr>
            <a:r>
              <a:rPr lang="en-US" sz="2800" b="1" dirty="0">
                <a:solidFill>
                  <a:sysClr val="windowText" lastClr="000000"/>
                </a:solidFill>
                <a:latin typeface="+mn-lt"/>
              </a:rPr>
              <a:t>Reports &gt; Operational Reports</a:t>
            </a:r>
          </a:p>
          <a:p>
            <a:pPr marL="227965" lvl="0" indent="-227965" defTabSz="914377">
              <a:lnSpc>
                <a:spcPct val="110000"/>
              </a:lnSpc>
              <a:spcAft>
                <a:spcPts val="0"/>
              </a:spcAft>
              <a:defRPr/>
            </a:pPr>
            <a:r>
              <a:rPr lang="en-US" sz="2800" b="1" dirty="0">
                <a:solidFill>
                  <a:sysClr val="windowText" lastClr="000000"/>
                </a:solidFill>
                <a:latin typeface="+mn-lt"/>
              </a:rPr>
              <a:t>SR/PNP Report – Accessibility Features and Accommodations for Student Tests</a:t>
            </a:r>
            <a:endParaRPr lang="en-US" sz="2800" dirty="0">
              <a:solidFill>
                <a:sysClr val="windowText" lastClr="000000"/>
              </a:solidFill>
              <a:latin typeface="+mn-lt"/>
              <a:cs typeface="Calibri"/>
            </a:endParaRPr>
          </a:p>
          <a:p>
            <a:pPr marL="685165" lvl="1" indent="-227965" defTabSz="914377">
              <a:lnSpc>
                <a:spcPct val="110000"/>
              </a:lnSpc>
              <a:spcBef>
                <a:spcPts val="1000"/>
              </a:spcBef>
              <a:spcAft>
                <a:spcPts val="600"/>
              </a:spcAft>
              <a:defRPr/>
            </a:pPr>
            <a:r>
              <a:rPr lang="en-US" sz="2400" dirty="0">
                <a:solidFill>
                  <a:sysClr val="windowText" lastClr="000000"/>
                </a:solidFill>
                <a:latin typeface="+mn-lt"/>
              </a:rPr>
              <a:t>This report provides a list of students and tests with identified accessibility features and accommodations.</a:t>
            </a:r>
            <a:endParaRPr lang="en-US" sz="2400" dirty="0">
              <a:solidFill>
                <a:sysClr val="windowText" lastClr="000000"/>
              </a:solidFill>
              <a:latin typeface="+mn-lt"/>
              <a:cs typeface="Calibri"/>
            </a:endParaRPr>
          </a:p>
          <a:p>
            <a:pPr marL="685165" lvl="1" indent="-227965" defTabSz="914377">
              <a:lnSpc>
                <a:spcPct val="110000"/>
              </a:lnSpc>
              <a:spcBef>
                <a:spcPts val="1000"/>
              </a:spcBef>
              <a:spcAft>
                <a:spcPts val="600"/>
              </a:spcAft>
              <a:defRPr/>
            </a:pPr>
            <a:r>
              <a:rPr lang="en-US" sz="2400" dirty="0">
                <a:solidFill>
                  <a:sysClr val="windowText" lastClr="000000"/>
                </a:solidFill>
                <a:latin typeface="+mn-lt"/>
              </a:rPr>
              <a:t>Consider running this report prior to the start of testing to ensure the correct accessibility features and accommodations are assigned to students.</a:t>
            </a:r>
            <a:endParaRPr lang="en-US" sz="2400" b="1" dirty="0">
              <a:solidFill>
                <a:sysClr val="windowText" lastClr="000000"/>
              </a:solidFill>
              <a:latin typeface="+mn-lt"/>
              <a:cs typeface="Calibri"/>
            </a:endParaRPr>
          </a:p>
        </p:txBody>
      </p:sp>
      <p:sp>
        <p:nvSpPr>
          <p:cNvPr id="3" name="Slide Number Placeholder 2">
            <a:extLst>
              <a:ext uri="{FF2B5EF4-FFF2-40B4-BE49-F238E27FC236}">
                <a16:creationId xmlns:a16="http://schemas.microsoft.com/office/drawing/2014/main" id="{3B55C4C8-D6C3-48EF-9B3F-94FBE7D1CF2A}"/>
              </a:ext>
            </a:extLst>
          </p:cNvPr>
          <p:cNvSpPr>
            <a:spLocks noGrp="1"/>
          </p:cNvSpPr>
          <p:nvPr>
            <p:ph type="sldNum" sz="quarter" idx="10"/>
          </p:nvPr>
        </p:nvSpPr>
        <p:spPr/>
        <p:txBody>
          <a:bodyPr/>
          <a:lstStyle/>
          <a:p>
            <a:fld id="{A3D1C70C-36A2-44FC-A083-98959550CFF4}" type="slidenum">
              <a:rPr lang="en-US" smtClean="0"/>
              <a:pPr/>
              <a:t>13</a:t>
            </a:fld>
            <a:endParaRPr lang="en-US"/>
          </a:p>
        </p:txBody>
      </p:sp>
    </p:spTree>
    <p:extLst>
      <p:ext uri="{BB962C8B-B14F-4D97-AF65-F5344CB8AC3E}">
        <p14:creationId xmlns:p14="http://schemas.microsoft.com/office/powerpoint/2010/main" val="2684443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30206-2415-48E0-8690-FD6A41B3A595}"/>
              </a:ext>
            </a:extLst>
          </p:cNvPr>
          <p:cNvSpPr>
            <a:spLocks noGrp="1"/>
          </p:cNvSpPr>
          <p:nvPr>
            <p:ph type="title"/>
          </p:nvPr>
        </p:nvSpPr>
        <p:spPr/>
        <p:txBody>
          <a:bodyPr/>
          <a:lstStyle/>
          <a:p>
            <a:r>
              <a:rPr lang="en-US" i="0">
                <a:effectLst/>
                <a:latin typeface="+mn-lt"/>
              </a:rPr>
              <a:t>Maintaining Test Integrity</a:t>
            </a:r>
            <a:endParaRPr lang="en-US">
              <a:latin typeface="+mn-lt"/>
            </a:endParaRPr>
          </a:p>
        </p:txBody>
      </p:sp>
      <p:sp>
        <p:nvSpPr>
          <p:cNvPr id="3" name="Text Placeholder 2">
            <a:extLst>
              <a:ext uri="{FF2B5EF4-FFF2-40B4-BE49-F238E27FC236}">
                <a16:creationId xmlns:a16="http://schemas.microsoft.com/office/drawing/2014/main" id="{CD381794-C62D-4015-BDC6-A62A5D960F1E}"/>
              </a:ext>
            </a:extLst>
          </p:cNvPr>
          <p:cNvSpPr>
            <a:spLocks noGrp="1"/>
          </p:cNvSpPr>
          <p:nvPr>
            <p:ph type="body" sz="quarter" idx="11"/>
          </p:nvPr>
        </p:nvSpPr>
        <p:spPr/>
        <p:txBody>
          <a:bodyPr>
            <a:normAutofit fontScale="62500" lnSpcReduction="20000"/>
          </a:bodyPr>
          <a:lstStyle/>
          <a:p>
            <a:pPr>
              <a:lnSpc>
                <a:spcPct val="120000"/>
              </a:lnSpc>
              <a:spcAft>
                <a:spcPts val="600"/>
              </a:spcAft>
            </a:pPr>
            <a:r>
              <a:rPr lang="en-US" sz="3800"/>
              <a:t>Students are expected to complete the test independently to ensure valid and reliable results.</a:t>
            </a:r>
          </a:p>
          <a:p>
            <a:pPr>
              <a:lnSpc>
                <a:spcPct val="120000"/>
              </a:lnSpc>
              <a:spcAft>
                <a:spcPts val="600"/>
              </a:spcAft>
            </a:pPr>
            <a:r>
              <a:rPr lang="en-US" sz="3800"/>
              <a:t>TAs must ensure students do not have access to unauthorized electronic devices.</a:t>
            </a:r>
          </a:p>
          <a:p>
            <a:pPr>
              <a:lnSpc>
                <a:spcPct val="120000"/>
              </a:lnSpc>
              <a:spcAft>
                <a:spcPts val="600"/>
              </a:spcAft>
            </a:pPr>
            <a:r>
              <a:rPr lang="en-US" sz="3800"/>
              <a:t>Districts are expected to provide turnkey training to all staff involved in testing.</a:t>
            </a:r>
          </a:p>
          <a:p>
            <a:pPr>
              <a:lnSpc>
                <a:spcPct val="120000"/>
              </a:lnSpc>
              <a:spcAft>
                <a:spcPts val="600"/>
              </a:spcAft>
            </a:pPr>
            <a:r>
              <a:rPr lang="en-US" sz="3800"/>
              <a:t>All staff involved in testing are expected to sign the Start Strong Administration Agreement form.</a:t>
            </a:r>
          </a:p>
          <a:p>
            <a:pPr>
              <a:lnSpc>
                <a:spcPct val="120000"/>
              </a:lnSpc>
              <a:spcAft>
                <a:spcPts val="600"/>
              </a:spcAft>
            </a:pPr>
            <a:r>
              <a:rPr lang="en-US" sz="3800"/>
              <a:t>Districts may create their own chain-of-custody forms to help organize and facilitate the distribution and return of Start Strong test materials.</a:t>
            </a:r>
          </a:p>
          <a:p>
            <a:endParaRPr lang="en-US"/>
          </a:p>
        </p:txBody>
      </p:sp>
      <p:sp>
        <p:nvSpPr>
          <p:cNvPr id="4" name="Slide Number Placeholder 3">
            <a:extLst>
              <a:ext uri="{FF2B5EF4-FFF2-40B4-BE49-F238E27FC236}">
                <a16:creationId xmlns:a16="http://schemas.microsoft.com/office/drawing/2014/main" id="{FD8C1977-FA3E-412A-8A64-6F0088830806}"/>
              </a:ext>
            </a:extLst>
          </p:cNvPr>
          <p:cNvSpPr>
            <a:spLocks noGrp="1"/>
          </p:cNvSpPr>
          <p:nvPr>
            <p:ph type="sldNum" sz="quarter" idx="10"/>
          </p:nvPr>
        </p:nvSpPr>
        <p:spPr/>
        <p:txBody>
          <a:bodyPr/>
          <a:lstStyle/>
          <a:p>
            <a:fld id="{A3D1C70C-36A2-44FC-A083-98959550CFF4}" type="slidenum">
              <a:rPr lang="en-US" smtClean="0"/>
              <a:pPr/>
              <a:t>14</a:t>
            </a:fld>
            <a:endParaRPr lang="en-US"/>
          </a:p>
        </p:txBody>
      </p:sp>
    </p:spTree>
    <p:extLst>
      <p:ext uri="{BB962C8B-B14F-4D97-AF65-F5344CB8AC3E}">
        <p14:creationId xmlns:p14="http://schemas.microsoft.com/office/powerpoint/2010/main" val="3236575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325A-8437-4754-9116-0AB67814B9CF}"/>
              </a:ext>
            </a:extLst>
          </p:cNvPr>
          <p:cNvSpPr>
            <a:spLocks noGrp="1"/>
          </p:cNvSpPr>
          <p:nvPr>
            <p:ph type="title"/>
          </p:nvPr>
        </p:nvSpPr>
        <p:spPr/>
        <p:txBody>
          <a:bodyPr/>
          <a:lstStyle/>
          <a:p>
            <a:r>
              <a:rPr lang="en-US" i="0">
                <a:effectLst/>
                <a:latin typeface="+mn-lt"/>
              </a:rPr>
              <a:t>Start Strong Forms</a:t>
            </a:r>
            <a:endParaRPr lang="en-US">
              <a:latin typeface="+mn-lt"/>
            </a:endParaRPr>
          </a:p>
        </p:txBody>
      </p:sp>
      <p:sp>
        <p:nvSpPr>
          <p:cNvPr id="3" name="Text Placeholder 2">
            <a:extLst>
              <a:ext uri="{FF2B5EF4-FFF2-40B4-BE49-F238E27FC236}">
                <a16:creationId xmlns:a16="http://schemas.microsoft.com/office/drawing/2014/main" id="{D31DDCBE-157B-42AA-939D-A31EBF2CF661}"/>
              </a:ext>
            </a:extLst>
          </p:cNvPr>
          <p:cNvSpPr>
            <a:spLocks noGrp="1"/>
          </p:cNvSpPr>
          <p:nvPr>
            <p:ph type="body" sz="quarter" idx="11"/>
          </p:nvPr>
        </p:nvSpPr>
        <p:spPr/>
        <p:txBody>
          <a:bodyPr>
            <a:normAutofit/>
          </a:bodyPr>
          <a:lstStyle/>
          <a:p>
            <a:pPr>
              <a:lnSpc>
                <a:spcPct val="100000"/>
              </a:lnSpc>
              <a:spcAft>
                <a:spcPts val="600"/>
              </a:spcAft>
            </a:pPr>
            <a:r>
              <a:rPr lang="en-US" sz="2800"/>
              <a:t>The following forms have been created for use on the Start Strong assessments:</a:t>
            </a:r>
          </a:p>
          <a:p>
            <a:pPr lvl="1">
              <a:lnSpc>
                <a:spcPct val="100000"/>
              </a:lnSpc>
              <a:spcBef>
                <a:spcPts val="1000"/>
              </a:spcBef>
              <a:spcAft>
                <a:spcPts val="600"/>
              </a:spcAft>
              <a:buFont typeface="Wingdings" panose="05000000000000000000" pitchFamily="2" charset="2"/>
              <a:buChar char="q"/>
            </a:pPr>
            <a:r>
              <a:rPr lang="en-US" sz="2400"/>
              <a:t>Start Strong Administration Agreement Form</a:t>
            </a:r>
          </a:p>
          <a:p>
            <a:pPr lvl="1">
              <a:lnSpc>
                <a:spcPct val="100000"/>
              </a:lnSpc>
              <a:spcBef>
                <a:spcPts val="1000"/>
              </a:spcBef>
              <a:spcAft>
                <a:spcPts val="600"/>
              </a:spcAft>
              <a:buFont typeface="Wingdings" panose="05000000000000000000" pitchFamily="2" charset="2"/>
              <a:buChar char="q"/>
            </a:pPr>
            <a:r>
              <a:rPr lang="en-US" sz="2400"/>
              <a:t>Start Strong Testing Irregularity Report Form</a:t>
            </a:r>
          </a:p>
          <a:p>
            <a:pPr lvl="1">
              <a:lnSpc>
                <a:spcPct val="100000"/>
              </a:lnSpc>
              <a:spcBef>
                <a:spcPts val="1000"/>
              </a:spcBef>
              <a:spcAft>
                <a:spcPts val="600"/>
              </a:spcAft>
              <a:buFont typeface="Wingdings" panose="05000000000000000000" pitchFamily="2" charset="2"/>
              <a:buChar char="q"/>
            </a:pPr>
            <a:r>
              <a:rPr lang="en-US" sz="2400"/>
              <a:t>Start Strong Post-Test Certification Form</a:t>
            </a:r>
          </a:p>
          <a:p>
            <a:pPr>
              <a:lnSpc>
                <a:spcPct val="100000"/>
              </a:lnSpc>
              <a:spcAft>
                <a:spcPts val="600"/>
              </a:spcAft>
            </a:pPr>
            <a:r>
              <a:rPr lang="en-US" sz="2800"/>
              <a:t>The forms can be found on the </a:t>
            </a:r>
            <a:r>
              <a:rPr lang="en-US" sz="2800">
                <a:hlinkClick r:id="rId3"/>
              </a:rPr>
              <a:t>New Jersey Assessments Resource Center </a:t>
            </a:r>
            <a:r>
              <a:rPr lang="en-US" sz="2800"/>
              <a:t>under </a:t>
            </a:r>
            <a:r>
              <a:rPr lang="en-US" sz="2800" b="1"/>
              <a:t>Start Strong</a:t>
            </a:r>
            <a:r>
              <a:rPr lang="en-US" sz="2800"/>
              <a:t>.</a:t>
            </a:r>
          </a:p>
        </p:txBody>
      </p:sp>
      <p:sp>
        <p:nvSpPr>
          <p:cNvPr id="4" name="Slide Number Placeholder 3">
            <a:extLst>
              <a:ext uri="{FF2B5EF4-FFF2-40B4-BE49-F238E27FC236}">
                <a16:creationId xmlns:a16="http://schemas.microsoft.com/office/drawing/2014/main" id="{90A93A67-E4EB-435F-B0C5-4712D4DB9F60}"/>
              </a:ext>
            </a:extLst>
          </p:cNvPr>
          <p:cNvSpPr>
            <a:spLocks noGrp="1"/>
          </p:cNvSpPr>
          <p:nvPr>
            <p:ph type="sldNum" sz="quarter" idx="10"/>
          </p:nvPr>
        </p:nvSpPr>
        <p:spPr/>
        <p:txBody>
          <a:bodyPr/>
          <a:lstStyle/>
          <a:p>
            <a:fld id="{A3D1C70C-36A2-44FC-A083-98959550CFF4}" type="slidenum">
              <a:rPr lang="en-US" smtClean="0"/>
              <a:pPr/>
              <a:t>15</a:t>
            </a:fld>
            <a:endParaRPr lang="en-US"/>
          </a:p>
        </p:txBody>
      </p:sp>
    </p:spTree>
    <p:extLst>
      <p:ext uri="{BB962C8B-B14F-4D97-AF65-F5344CB8AC3E}">
        <p14:creationId xmlns:p14="http://schemas.microsoft.com/office/powerpoint/2010/main" val="583979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88A4-2D0F-4C83-AAA3-9BD92EE352D0}"/>
              </a:ext>
            </a:extLst>
          </p:cNvPr>
          <p:cNvSpPr>
            <a:spLocks noGrp="1"/>
          </p:cNvSpPr>
          <p:nvPr>
            <p:ph type="title"/>
          </p:nvPr>
        </p:nvSpPr>
        <p:spPr/>
        <p:txBody>
          <a:bodyPr/>
          <a:lstStyle/>
          <a:p>
            <a:r>
              <a:rPr lang="en-US" sz="3600" i="0">
                <a:effectLst/>
                <a:latin typeface="+mj-lt"/>
              </a:rPr>
              <a:t>Start Strong Administration Agreement Form</a:t>
            </a:r>
            <a:endParaRPr lang="en-US" sz="3600">
              <a:latin typeface="+mj-lt"/>
            </a:endParaRPr>
          </a:p>
        </p:txBody>
      </p:sp>
      <p:sp>
        <p:nvSpPr>
          <p:cNvPr id="3" name="Text Placeholder 2">
            <a:extLst>
              <a:ext uri="{FF2B5EF4-FFF2-40B4-BE49-F238E27FC236}">
                <a16:creationId xmlns:a16="http://schemas.microsoft.com/office/drawing/2014/main" id="{2B9AD301-8000-401C-BB85-43C4CA217ED0}"/>
              </a:ext>
            </a:extLst>
          </p:cNvPr>
          <p:cNvSpPr>
            <a:spLocks noGrp="1"/>
          </p:cNvSpPr>
          <p:nvPr>
            <p:ph type="body" sz="quarter" idx="11"/>
          </p:nvPr>
        </p:nvSpPr>
        <p:spPr/>
        <p:txBody>
          <a:bodyPr vert="horz" lIns="91440" tIns="45720" rIns="822960" bIns="45720" rtlCol="0" anchor="t">
            <a:normAutofit lnSpcReduction="10000"/>
          </a:bodyPr>
          <a:lstStyle/>
          <a:p>
            <a:pPr>
              <a:lnSpc>
                <a:spcPct val="100000"/>
              </a:lnSpc>
              <a:spcAft>
                <a:spcPts val="600"/>
              </a:spcAft>
            </a:pPr>
            <a:r>
              <a:rPr lang="en-US" sz="2800" dirty="0">
                <a:latin typeface="Palatino Linotype"/>
              </a:rPr>
              <a:t>Upon completion of turnkey training, the following staff involved in state testing must sign the Start Strong Administration Agreement Form:</a:t>
            </a:r>
          </a:p>
          <a:p>
            <a:pPr lvl="1">
              <a:lnSpc>
                <a:spcPct val="100000"/>
              </a:lnSpc>
              <a:spcBef>
                <a:spcPts val="1000"/>
              </a:spcBef>
              <a:spcAft>
                <a:spcPts val="600"/>
              </a:spcAft>
              <a:buFont typeface="Wingdings" panose="05000000000000000000" pitchFamily="2" charset="2"/>
              <a:buChar char="ü"/>
            </a:pPr>
            <a:r>
              <a:rPr lang="en-US" sz="2400" dirty="0">
                <a:latin typeface="Palatino Linotype"/>
              </a:rPr>
              <a:t>District and School Test Coordinators</a:t>
            </a:r>
          </a:p>
          <a:p>
            <a:pPr lvl="1">
              <a:lnSpc>
                <a:spcPct val="100000"/>
              </a:lnSpc>
              <a:spcBef>
                <a:spcPts val="1000"/>
              </a:spcBef>
              <a:spcAft>
                <a:spcPts val="600"/>
              </a:spcAft>
              <a:buFont typeface="Wingdings" panose="05000000000000000000" pitchFamily="2" charset="2"/>
              <a:buChar char="ü"/>
            </a:pPr>
            <a:r>
              <a:rPr lang="en-US" sz="2400" dirty="0">
                <a:latin typeface="Palatino Linotype"/>
              </a:rPr>
              <a:t>District and School Technology Coordinators</a:t>
            </a:r>
          </a:p>
          <a:p>
            <a:pPr lvl="1">
              <a:lnSpc>
                <a:spcPct val="100000"/>
              </a:lnSpc>
              <a:spcBef>
                <a:spcPts val="1000"/>
              </a:spcBef>
              <a:spcAft>
                <a:spcPts val="600"/>
              </a:spcAft>
              <a:buFont typeface="Wingdings" panose="05000000000000000000" pitchFamily="2" charset="2"/>
              <a:buChar char="ü"/>
            </a:pPr>
            <a:r>
              <a:rPr lang="en-US" sz="2400" dirty="0">
                <a:latin typeface="Palatino Linotype"/>
              </a:rPr>
              <a:t>Test Administrators</a:t>
            </a:r>
          </a:p>
          <a:p>
            <a:pPr lvl="1">
              <a:lnSpc>
                <a:spcPct val="100000"/>
              </a:lnSpc>
              <a:spcBef>
                <a:spcPts val="1000"/>
              </a:spcBef>
              <a:spcAft>
                <a:spcPts val="600"/>
              </a:spcAft>
              <a:buFont typeface="Wingdings" panose="05000000000000000000" pitchFamily="2" charset="2"/>
              <a:buChar char="ü"/>
            </a:pPr>
            <a:r>
              <a:rPr lang="en-US" sz="2400" dirty="0">
                <a:latin typeface="Palatino Linotype"/>
              </a:rPr>
              <a:t>Proctors</a:t>
            </a:r>
          </a:p>
          <a:p>
            <a:pPr>
              <a:lnSpc>
                <a:spcPct val="100000"/>
              </a:lnSpc>
              <a:spcAft>
                <a:spcPts val="600"/>
              </a:spcAft>
            </a:pPr>
            <a:r>
              <a:rPr lang="en-US" sz="2800" dirty="0">
                <a:latin typeface="Palatino Linotype"/>
              </a:rPr>
              <a:t>Download the Start Strong Administration Agreement Form available on the </a:t>
            </a:r>
            <a:r>
              <a:rPr lang="en-US" sz="2800" dirty="0">
                <a:latin typeface="Palatino Linotype"/>
                <a:hlinkClick r:id="rId3"/>
              </a:rPr>
              <a:t>New Jersey Assessments Resource Center </a:t>
            </a:r>
            <a:r>
              <a:rPr lang="en-US" sz="2800" dirty="0">
                <a:latin typeface="Palatino Linotype"/>
              </a:rPr>
              <a:t>under </a:t>
            </a:r>
            <a:r>
              <a:rPr lang="en-US" sz="2800" b="1" dirty="0">
                <a:latin typeface="Palatino Linotype"/>
              </a:rPr>
              <a:t>Start Strong</a:t>
            </a:r>
            <a:r>
              <a:rPr lang="en-US" sz="2800" dirty="0">
                <a:latin typeface="Palatino Linotype"/>
              </a:rPr>
              <a:t>.</a:t>
            </a:r>
          </a:p>
        </p:txBody>
      </p:sp>
      <p:sp>
        <p:nvSpPr>
          <p:cNvPr id="4" name="Slide Number Placeholder 3">
            <a:extLst>
              <a:ext uri="{FF2B5EF4-FFF2-40B4-BE49-F238E27FC236}">
                <a16:creationId xmlns:a16="http://schemas.microsoft.com/office/drawing/2014/main" id="{1D2F40D2-4302-44BE-8F64-6F9D3BB24083}"/>
              </a:ext>
            </a:extLst>
          </p:cNvPr>
          <p:cNvSpPr>
            <a:spLocks noGrp="1"/>
          </p:cNvSpPr>
          <p:nvPr>
            <p:ph type="sldNum" sz="quarter" idx="10"/>
          </p:nvPr>
        </p:nvSpPr>
        <p:spPr/>
        <p:txBody>
          <a:bodyPr/>
          <a:lstStyle/>
          <a:p>
            <a:fld id="{A3D1C70C-36A2-44FC-A083-98959550CFF4}" type="slidenum">
              <a:rPr lang="en-US" smtClean="0"/>
              <a:pPr/>
              <a:t>16</a:t>
            </a:fld>
            <a:endParaRPr lang="en-US"/>
          </a:p>
        </p:txBody>
      </p:sp>
    </p:spTree>
    <p:extLst>
      <p:ext uri="{BB962C8B-B14F-4D97-AF65-F5344CB8AC3E}">
        <p14:creationId xmlns:p14="http://schemas.microsoft.com/office/powerpoint/2010/main" val="2221541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A0154-BDD2-44E2-AEEE-5326E60F9D58}"/>
              </a:ext>
            </a:extLst>
          </p:cNvPr>
          <p:cNvSpPr>
            <a:spLocks noGrp="1"/>
          </p:cNvSpPr>
          <p:nvPr>
            <p:ph type="title"/>
          </p:nvPr>
        </p:nvSpPr>
        <p:spPr/>
        <p:txBody>
          <a:bodyPr/>
          <a:lstStyle/>
          <a:p>
            <a:r>
              <a:rPr lang="en-US" sz="3600" i="0">
                <a:effectLst/>
                <a:latin typeface="+mj-lt"/>
              </a:rPr>
              <a:t>Start Strong Testing Irregularity Report Form</a:t>
            </a:r>
            <a:endParaRPr lang="en-US" sz="3600">
              <a:latin typeface="+mj-lt"/>
            </a:endParaRPr>
          </a:p>
        </p:txBody>
      </p:sp>
      <p:sp>
        <p:nvSpPr>
          <p:cNvPr id="3" name="Text Placeholder 2">
            <a:extLst>
              <a:ext uri="{FF2B5EF4-FFF2-40B4-BE49-F238E27FC236}">
                <a16:creationId xmlns:a16="http://schemas.microsoft.com/office/drawing/2014/main" id="{6B201F76-F4EA-4716-B236-06CBB8ABFBE1}"/>
              </a:ext>
            </a:extLst>
          </p:cNvPr>
          <p:cNvSpPr>
            <a:spLocks noGrp="1"/>
          </p:cNvSpPr>
          <p:nvPr>
            <p:ph type="body" sz="quarter" idx="11"/>
          </p:nvPr>
        </p:nvSpPr>
        <p:spPr>
          <a:xfrm>
            <a:off x="171451" y="1045728"/>
            <a:ext cx="11849100" cy="4803775"/>
          </a:xfrm>
        </p:spPr>
        <p:txBody>
          <a:bodyPr vert="horz" lIns="91440" tIns="45720" rIns="822960" bIns="45720" rtlCol="0" anchor="t">
            <a:noAutofit/>
          </a:bodyPr>
          <a:lstStyle/>
          <a:p>
            <a:r>
              <a:rPr lang="en-US" sz="1600" dirty="0"/>
              <a:t>Testing irregularities that occur before, during, or after testing must be reported immediately according to the following procedure:</a:t>
            </a:r>
          </a:p>
          <a:p>
            <a:pPr lvl="1">
              <a:lnSpc>
                <a:spcPct val="120000"/>
              </a:lnSpc>
              <a:spcAft>
                <a:spcPts val="600"/>
              </a:spcAft>
              <a:buFont typeface="Wingdings" panose="05000000000000000000" pitchFamily="2" charset="2"/>
              <a:buChar char="ü"/>
            </a:pPr>
            <a:r>
              <a:rPr lang="en-US" sz="1600" dirty="0"/>
              <a:t>TA must report any incident to the STC immediately.</a:t>
            </a:r>
          </a:p>
          <a:p>
            <a:pPr lvl="1">
              <a:lnSpc>
                <a:spcPct val="120000"/>
              </a:lnSpc>
              <a:spcAft>
                <a:spcPts val="600"/>
              </a:spcAft>
              <a:buFont typeface="Wingdings" panose="05000000000000000000" pitchFamily="2" charset="2"/>
              <a:buChar char="ü"/>
            </a:pPr>
            <a:r>
              <a:rPr lang="en-US" sz="1600" dirty="0"/>
              <a:t>STC must report any incident to the DTC immediately.</a:t>
            </a:r>
          </a:p>
          <a:p>
            <a:pPr lvl="1">
              <a:lnSpc>
                <a:spcPct val="120000"/>
              </a:lnSpc>
              <a:spcAft>
                <a:spcPts val="600"/>
              </a:spcAft>
              <a:buFont typeface="Wingdings" panose="05000000000000000000" pitchFamily="2" charset="2"/>
              <a:buChar char="ü"/>
            </a:pPr>
            <a:r>
              <a:rPr lang="en-US" sz="1600" dirty="0"/>
              <a:t>DTC must email appropriate State Assessment Coordinator as soon as possible after being notified by the STC.</a:t>
            </a:r>
          </a:p>
          <a:p>
            <a:pPr lvl="1">
              <a:lnSpc>
                <a:spcPct val="120000"/>
              </a:lnSpc>
              <a:spcAft>
                <a:spcPts val="600"/>
              </a:spcAft>
              <a:buFont typeface="Wingdings" panose="05000000000000000000" pitchFamily="2" charset="2"/>
              <a:buChar char="ü"/>
            </a:pPr>
            <a:r>
              <a:rPr lang="en-US" sz="1600" dirty="0"/>
              <a:t>STC must complete the Start Strong Testing Irregularity Form documenting the incident and provide the completed form to the DTC.</a:t>
            </a:r>
          </a:p>
          <a:p>
            <a:pPr lvl="1">
              <a:lnSpc>
                <a:spcPct val="120000"/>
              </a:lnSpc>
              <a:spcAft>
                <a:spcPts val="600"/>
              </a:spcAft>
              <a:buFont typeface="Wingdings" panose="05000000000000000000" pitchFamily="2" charset="2"/>
              <a:buChar char="ü"/>
            </a:pPr>
            <a:r>
              <a:rPr lang="en-US" sz="1600" dirty="0"/>
              <a:t>DTC must upload the completed form to PAN and provide NJDOE with the support request confirmation number.</a:t>
            </a:r>
          </a:p>
          <a:p>
            <a:pPr>
              <a:lnSpc>
                <a:spcPct val="120000"/>
              </a:lnSpc>
              <a:spcAft>
                <a:spcPts val="600"/>
              </a:spcAft>
            </a:pPr>
            <a:r>
              <a:rPr lang="en-US" sz="1600" dirty="0">
                <a:latin typeface="Palatino Linotype"/>
              </a:rPr>
              <a:t>As a reminder, student personally identifiable information must not be communicated to NJDOE via email.</a:t>
            </a:r>
          </a:p>
          <a:p>
            <a:pPr>
              <a:lnSpc>
                <a:spcPct val="120000"/>
              </a:lnSpc>
              <a:spcAft>
                <a:spcPts val="600"/>
              </a:spcAft>
            </a:pPr>
            <a:r>
              <a:rPr lang="en-US" sz="1600" dirty="0"/>
              <a:t>Download the Start Strong Testing Irregularity Form available on the </a:t>
            </a:r>
            <a:r>
              <a:rPr lang="en-US" sz="1600" dirty="0">
                <a:hlinkClick r:id="rId3"/>
              </a:rPr>
              <a:t>New Jersey Assessments Resource Center </a:t>
            </a:r>
            <a:r>
              <a:rPr lang="en-US" sz="1600" dirty="0"/>
              <a:t>under </a:t>
            </a:r>
            <a:r>
              <a:rPr lang="en-US" sz="1600" b="1" dirty="0"/>
              <a:t>Start Strong</a:t>
            </a:r>
            <a:r>
              <a:rPr lang="en-US" sz="1600" dirty="0"/>
              <a:t>.</a:t>
            </a:r>
          </a:p>
        </p:txBody>
      </p:sp>
      <p:sp>
        <p:nvSpPr>
          <p:cNvPr id="4" name="Slide Number Placeholder 3">
            <a:extLst>
              <a:ext uri="{FF2B5EF4-FFF2-40B4-BE49-F238E27FC236}">
                <a16:creationId xmlns:a16="http://schemas.microsoft.com/office/drawing/2014/main" id="{DF6A5269-A5A7-4CD2-89F0-75CA0159F10A}"/>
              </a:ext>
            </a:extLst>
          </p:cNvPr>
          <p:cNvSpPr>
            <a:spLocks noGrp="1"/>
          </p:cNvSpPr>
          <p:nvPr>
            <p:ph type="sldNum" sz="quarter" idx="10"/>
          </p:nvPr>
        </p:nvSpPr>
        <p:spPr/>
        <p:txBody>
          <a:bodyPr/>
          <a:lstStyle/>
          <a:p>
            <a:fld id="{A3D1C70C-36A2-44FC-A083-98959550CFF4}" type="slidenum">
              <a:rPr lang="en-US" smtClean="0"/>
              <a:pPr/>
              <a:t>17</a:t>
            </a:fld>
            <a:endParaRPr lang="en-US"/>
          </a:p>
        </p:txBody>
      </p:sp>
    </p:spTree>
    <p:extLst>
      <p:ext uri="{BB962C8B-B14F-4D97-AF65-F5344CB8AC3E}">
        <p14:creationId xmlns:p14="http://schemas.microsoft.com/office/powerpoint/2010/main" val="4198183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0AF84-6008-41DF-963F-BC734EF75959}"/>
              </a:ext>
            </a:extLst>
          </p:cNvPr>
          <p:cNvSpPr>
            <a:spLocks noGrp="1"/>
          </p:cNvSpPr>
          <p:nvPr>
            <p:ph type="title"/>
          </p:nvPr>
        </p:nvSpPr>
        <p:spPr/>
        <p:txBody>
          <a:bodyPr/>
          <a:lstStyle/>
          <a:p>
            <a:r>
              <a:rPr lang="en-US" sz="4000" i="0">
                <a:effectLst/>
                <a:latin typeface="+mj-lt"/>
              </a:rPr>
              <a:t>Start Strong Post-Test Certification Form</a:t>
            </a:r>
            <a:endParaRPr lang="en-US" sz="4000">
              <a:latin typeface="+mj-lt"/>
            </a:endParaRPr>
          </a:p>
        </p:txBody>
      </p:sp>
      <p:sp>
        <p:nvSpPr>
          <p:cNvPr id="3" name="Text Placeholder 2">
            <a:extLst>
              <a:ext uri="{FF2B5EF4-FFF2-40B4-BE49-F238E27FC236}">
                <a16:creationId xmlns:a16="http://schemas.microsoft.com/office/drawing/2014/main" id="{E0DC67F4-5065-473A-8876-8081E74113DF}"/>
              </a:ext>
            </a:extLst>
          </p:cNvPr>
          <p:cNvSpPr>
            <a:spLocks noGrp="1"/>
          </p:cNvSpPr>
          <p:nvPr>
            <p:ph type="body" sz="quarter" idx="11"/>
          </p:nvPr>
        </p:nvSpPr>
        <p:spPr/>
        <p:txBody>
          <a:bodyPr>
            <a:normAutofit fontScale="77500" lnSpcReduction="20000"/>
          </a:bodyPr>
          <a:lstStyle/>
          <a:p>
            <a:pPr marL="228594" lvl="0" indent="-228594" defTabSz="914377">
              <a:lnSpc>
                <a:spcPct val="120000"/>
              </a:lnSpc>
              <a:spcAft>
                <a:spcPts val="600"/>
              </a:spcAft>
              <a:defRPr/>
            </a:pPr>
            <a:r>
              <a:rPr lang="en-US" dirty="0">
                <a:solidFill>
                  <a:sysClr val="windowText" lastClr="000000"/>
                </a:solidFill>
                <a:latin typeface="+mn-lt"/>
              </a:rPr>
              <a:t>Upon completion of Start Strong, the Principal and STC must complete and sign a Start Strong Post-Test Certification Form and deliver it to the DTC.</a:t>
            </a:r>
          </a:p>
          <a:p>
            <a:pPr marL="228594" lvl="0" indent="-228594" defTabSz="914377">
              <a:lnSpc>
                <a:spcPct val="120000"/>
              </a:lnSpc>
              <a:spcAft>
                <a:spcPts val="600"/>
              </a:spcAft>
              <a:defRPr/>
            </a:pPr>
            <a:r>
              <a:rPr lang="en-US" dirty="0">
                <a:solidFill>
                  <a:sysClr val="windowText" lastClr="000000"/>
                </a:solidFill>
                <a:latin typeface="+mn-lt"/>
              </a:rPr>
              <a:t>The DTC must upload completed form to PAN.</a:t>
            </a:r>
          </a:p>
          <a:p>
            <a:pPr marL="228594" lvl="0" indent="-228594" defTabSz="914377">
              <a:lnSpc>
                <a:spcPct val="120000"/>
              </a:lnSpc>
              <a:spcAft>
                <a:spcPts val="600"/>
              </a:spcAft>
              <a:defRPr/>
            </a:pPr>
            <a:r>
              <a:rPr lang="en-US" dirty="0">
                <a:solidFill>
                  <a:sysClr val="windowText" lastClr="000000"/>
                </a:solidFill>
                <a:latin typeface="+mn-lt"/>
              </a:rPr>
              <a:t>The form certifies that administration of the Start Strong assessments has been completed according to NJDOE policies.</a:t>
            </a:r>
          </a:p>
          <a:p>
            <a:pPr>
              <a:lnSpc>
                <a:spcPct val="120000"/>
              </a:lnSpc>
              <a:spcAft>
                <a:spcPts val="600"/>
              </a:spcAft>
            </a:pPr>
            <a:r>
              <a:rPr lang="en-US" dirty="0">
                <a:solidFill>
                  <a:sysClr val="windowText" lastClr="000000"/>
                </a:solidFill>
                <a:latin typeface="+mn-lt"/>
              </a:rPr>
              <a:t>Download the Start Strong Post-Test Certification Form available on the </a:t>
            </a:r>
            <a:r>
              <a:rPr lang="en-US" dirty="0">
                <a:solidFill>
                  <a:sysClr val="windowText" lastClr="000000"/>
                </a:solidFill>
                <a:latin typeface="+mn-lt"/>
                <a:hlinkClick r:id="rId3"/>
              </a:rPr>
              <a:t>New Jersey Assessments Resource Center</a:t>
            </a:r>
            <a:r>
              <a:rPr lang="en-US" dirty="0">
                <a:solidFill>
                  <a:sysClr val="windowText" lastClr="000000"/>
                </a:solidFill>
                <a:latin typeface="+mn-lt"/>
              </a:rPr>
              <a:t> under </a:t>
            </a:r>
            <a:r>
              <a:rPr lang="en-US" b="1" dirty="0">
                <a:solidFill>
                  <a:sysClr val="windowText" lastClr="000000"/>
                </a:solidFill>
                <a:latin typeface="+mn-lt"/>
              </a:rPr>
              <a:t>Start Strong</a:t>
            </a:r>
            <a:r>
              <a:rPr lang="en-US" dirty="0">
                <a:solidFill>
                  <a:sysClr val="windowText" lastClr="000000"/>
                </a:solidFill>
                <a:latin typeface="+mn-lt"/>
              </a:rPr>
              <a:t>.</a:t>
            </a:r>
            <a:endParaRPr lang="en-US" dirty="0">
              <a:latin typeface="+mn-lt"/>
            </a:endParaRPr>
          </a:p>
        </p:txBody>
      </p:sp>
      <p:sp>
        <p:nvSpPr>
          <p:cNvPr id="4" name="Slide Number Placeholder 3">
            <a:extLst>
              <a:ext uri="{FF2B5EF4-FFF2-40B4-BE49-F238E27FC236}">
                <a16:creationId xmlns:a16="http://schemas.microsoft.com/office/drawing/2014/main" id="{2118A2D4-DE0D-41EC-A746-A55DE1B01AB0}"/>
              </a:ext>
            </a:extLst>
          </p:cNvPr>
          <p:cNvSpPr>
            <a:spLocks noGrp="1"/>
          </p:cNvSpPr>
          <p:nvPr>
            <p:ph type="sldNum" sz="quarter" idx="10"/>
          </p:nvPr>
        </p:nvSpPr>
        <p:spPr/>
        <p:txBody>
          <a:bodyPr/>
          <a:lstStyle/>
          <a:p>
            <a:fld id="{A3D1C70C-36A2-44FC-A083-98959550CFF4}" type="slidenum">
              <a:rPr lang="en-US" smtClean="0"/>
              <a:pPr/>
              <a:t>18</a:t>
            </a:fld>
            <a:endParaRPr lang="en-US"/>
          </a:p>
        </p:txBody>
      </p:sp>
    </p:spTree>
    <p:extLst>
      <p:ext uri="{BB962C8B-B14F-4D97-AF65-F5344CB8AC3E}">
        <p14:creationId xmlns:p14="http://schemas.microsoft.com/office/powerpoint/2010/main" val="1016818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589D-6808-4825-8BED-9516A184C7F4}"/>
              </a:ext>
            </a:extLst>
          </p:cNvPr>
          <p:cNvSpPr>
            <a:spLocks noGrp="1"/>
          </p:cNvSpPr>
          <p:nvPr>
            <p:ph type="title"/>
          </p:nvPr>
        </p:nvSpPr>
        <p:spPr/>
        <p:txBody>
          <a:bodyPr/>
          <a:lstStyle/>
          <a:p>
            <a:r>
              <a:rPr lang="en-US" i="0" dirty="0">
                <a:effectLst/>
                <a:latin typeface="+mj-lt"/>
              </a:rPr>
              <a:t>Technology Setup</a:t>
            </a:r>
            <a:endParaRPr lang="en-US" dirty="0">
              <a:latin typeface="+mj-lt"/>
            </a:endParaRPr>
          </a:p>
        </p:txBody>
      </p:sp>
      <p:sp>
        <p:nvSpPr>
          <p:cNvPr id="3" name="Text Placeholder 2">
            <a:extLst>
              <a:ext uri="{FF2B5EF4-FFF2-40B4-BE49-F238E27FC236}">
                <a16:creationId xmlns:a16="http://schemas.microsoft.com/office/drawing/2014/main" id="{8F6D451E-36BD-4115-920A-1B8829793566}"/>
              </a:ext>
            </a:extLst>
          </p:cNvPr>
          <p:cNvSpPr>
            <a:spLocks noGrp="1"/>
          </p:cNvSpPr>
          <p:nvPr>
            <p:ph type="body" sz="quarter" idx="11"/>
          </p:nvPr>
        </p:nvSpPr>
        <p:spPr/>
        <p:txBody>
          <a:bodyPr>
            <a:normAutofit fontScale="85000" lnSpcReduction="20000"/>
          </a:bodyPr>
          <a:lstStyle/>
          <a:p>
            <a:pPr>
              <a:lnSpc>
                <a:spcPct val="120000"/>
              </a:lnSpc>
              <a:spcAft>
                <a:spcPts val="600"/>
              </a:spcAft>
            </a:pPr>
            <a:r>
              <a:rPr lang="en-US" sz="3300" dirty="0"/>
              <a:t>The following tasks must be performed prior to the start of testing to ensure a smooth assessment administration:</a:t>
            </a:r>
          </a:p>
          <a:p>
            <a:pPr lvl="1">
              <a:lnSpc>
                <a:spcPct val="120000"/>
              </a:lnSpc>
              <a:spcBef>
                <a:spcPts val="1000"/>
              </a:spcBef>
              <a:spcAft>
                <a:spcPts val="600"/>
              </a:spcAft>
            </a:pPr>
            <a:r>
              <a:rPr lang="en-US" sz="3300" dirty="0"/>
              <a:t>Update User Accounts.</a:t>
            </a:r>
          </a:p>
          <a:p>
            <a:pPr lvl="1">
              <a:lnSpc>
                <a:spcPct val="120000"/>
              </a:lnSpc>
              <a:spcBef>
                <a:spcPts val="1000"/>
              </a:spcBef>
              <a:spcAft>
                <a:spcPts val="600"/>
              </a:spcAft>
            </a:pPr>
            <a:r>
              <a:rPr lang="en-US" sz="3300" dirty="0"/>
              <a:t>Review Technology Requirements and perform an Infrastructure Trial.</a:t>
            </a:r>
          </a:p>
          <a:p>
            <a:pPr lvl="1">
              <a:lnSpc>
                <a:spcPct val="120000"/>
              </a:lnSpc>
              <a:spcBef>
                <a:spcPts val="1000"/>
              </a:spcBef>
              <a:spcAft>
                <a:spcPts val="600"/>
              </a:spcAft>
            </a:pPr>
            <a:r>
              <a:rPr lang="en-US" sz="3300" dirty="0"/>
              <a:t>Prepare Student Testing Devices.</a:t>
            </a:r>
          </a:p>
          <a:p>
            <a:pPr lvl="1">
              <a:lnSpc>
                <a:spcPct val="120000"/>
              </a:lnSpc>
              <a:spcBef>
                <a:spcPts val="1000"/>
              </a:spcBef>
              <a:spcAft>
                <a:spcPts val="600"/>
              </a:spcAft>
            </a:pPr>
            <a:r>
              <a:rPr lang="en-US" sz="3300" dirty="0"/>
              <a:t>Prepare Test Administrator Devices.</a:t>
            </a:r>
          </a:p>
          <a:p>
            <a:pPr lvl="1">
              <a:lnSpc>
                <a:spcPct val="120000"/>
              </a:lnSpc>
              <a:spcBef>
                <a:spcPts val="1000"/>
              </a:spcBef>
              <a:spcAft>
                <a:spcPts val="600"/>
              </a:spcAft>
            </a:pPr>
            <a:r>
              <a:rPr lang="en-US" sz="3300" dirty="0"/>
              <a:t>Register Students and Assign Tests.</a:t>
            </a:r>
          </a:p>
          <a:p>
            <a:endParaRPr lang="en-US" dirty="0"/>
          </a:p>
        </p:txBody>
      </p:sp>
      <p:sp>
        <p:nvSpPr>
          <p:cNvPr id="4" name="Slide Number Placeholder 3">
            <a:extLst>
              <a:ext uri="{FF2B5EF4-FFF2-40B4-BE49-F238E27FC236}">
                <a16:creationId xmlns:a16="http://schemas.microsoft.com/office/drawing/2014/main" id="{12F9C966-D07F-4244-9042-26DBB141A780}"/>
              </a:ext>
            </a:extLst>
          </p:cNvPr>
          <p:cNvSpPr>
            <a:spLocks noGrp="1"/>
          </p:cNvSpPr>
          <p:nvPr>
            <p:ph type="sldNum" sz="quarter" idx="10"/>
          </p:nvPr>
        </p:nvSpPr>
        <p:spPr/>
        <p:txBody>
          <a:bodyPr/>
          <a:lstStyle/>
          <a:p>
            <a:fld id="{A3D1C70C-36A2-44FC-A083-98959550CFF4}" type="slidenum">
              <a:rPr lang="en-US" smtClean="0"/>
              <a:pPr/>
              <a:t>19</a:t>
            </a:fld>
            <a:endParaRPr lang="en-US"/>
          </a:p>
        </p:txBody>
      </p:sp>
    </p:spTree>
    <p:extLst>
      <p:ext uri="{BB962C8B-B14F-4D97-AF65-F5344CB8AC3E}">
        <p14:creationId xmlns:p14="http://schemas.microsoft.com/office/powerpoint/2010/main" val="903264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07F8340D-AD91-4A5E-89A8-8B0710FF2893}"/>
              </a:ext>
            </a:extLst>
          </p:cNvPr>
          <p:cNvSpPr txBox="1">
            <a:spLocks noGrp="1"/>
          </p:cNvSpPr>
          <p:nvPr>
            <p:ph type="title"/>
          </p:nvPr>
        </p:nvSpPr>
        <p:spPr>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377" rtl="0" eaLnBrk="1" fontAlgn="auto" latinLnBrk="0" hangingPunct="1">
              <a:lnSpc>
                <a:spcPct val="90000"/>
              </a:lnSpc>
              <a:spcBef>
                <a:spcPct val="0"/>
              </a:spcBef>
              <a:spcAft>
                <a:spcPts val="0"/>
              </a:spcAft>
              <a:buClrTx/>
              <a:buSzTx/>
              <a:buFontTx/>
              <a:buNone/>
              <a:tabLst/>
              <a:defRPr/>
            </a:pPr>
            <a:r>
              <a:rPr lang="en-US">
                <a:solidFill>
                  <a:srgbClr val="6E2405"/>
                </a:solidFill>
              </a:rPr>
              <a:t>Agenda</a:t>
            </a:r>
            <a:endParaRPr kumimoji="0" lang="en-US" sz="4400" i="0" u="none" strike="noStrike" kern="1200" cap="none" spc="0" normalizeH="0" baseline="0" noProof="0">
              <a:ln>
                <a:noFill/>
              </a:ln>
              <a:solidFill>
                <a:srgbClr val="6E2405"/>
              </a:solidFill>
              <a:effectLst/>
              <a:uLnTx/>
              <a:uFillTx/>
              <a:latin typeface="Calibri" panose="020F0502020204030204"/>
            </a:endParaRPr>
          </a:p>
        </p:txBody>
      </p:sp>
      <p:sp>
        <p:nvSpPr>
          <p:cNvPr id="2" name="Text Placeholder 1">
            <a:extLst>
              <a:ext uri="{FF2B5EF4-FFF2-40B4-BE49-F238E27FC236}">
                <a16:creationId xmlns:a16="http://schemas.microsoft.com/office/drawing/2014/main" id="{0E89A3C3-7BA6-4D35-99F2-FAF938BDB981}"/>
              </a:ext>
            </a:extLst>
          </p:cNvPr>
          <p:cNvSpPr>
            <a:spLocks noGrp="1"/>
          </p:cNvSpPr>
          <p:nvPr>
            <p:ph type="body" sz="quarter" idx="11"/>
          </p:nvPr>
        </p:nvSpPr>
        <p:spPr/>
        <p:txBody>
          <a:bodyPr>
            <a:normAutofit fontScale="77500" lnSpcReduction="20000"/>
          </a:bodyPr>
          <a:lstStyle/>
          <a:p>
            <a:pPr>
              <a:lnSpc>
                <a:spcPct val="120000"/>
              </a:lnSpc>
              <a:spcAft>
                <a:spcPts val="600"/>
              </a:spcAft>
            </a:pPr>
            <a:r>
              <a:rPr lang="en-US" b="1" dirty="0"/>
              <a:t>Overview &amp; Key Dates</a:t>
            </a:r>
          </a:p>
          <a:p>
            <a:pPr>
              <a:lnSpc>
                <a:spcPct val="120000"/>
              </a:lnSpc>
              <a:spcAft>
                <a:spcPts val="600"/>
              </a:spcAft>
            </a:pPr>
            <a:r>
              <a:rPr lang="en-US" b="1" dirty="0"/>
              <a:t>Before Testing</a:t>
            </a:r>
            <a:r>
              <a:rPr lang="en-US" dirty="0"/>
              <a:t> – Testing Requirements, Testing Environment, Accessibility Features and Accommodations, Maintaining Test Integrity, Start Strong Forms, Technology Setup, Reporting Groups, SR/PNP, Test Materials</a:t>
            </a:r>
          </a:p>
          <a:p>
            <a:pPr>
              <a:lnSpc>
                <a:spcPct val="120000"/>
              </a:lnSpc>
              <a:spcAft>
                <a:spcPts val="600"/>
              </a:spcAft>
            </a:pPr>
            <a:r>
              <a:rPr lang="en-US" b="1" dirty="0"/>
              <a:t>During Testing</a:t>
            </a:r>
            <a:r>
              <a:rPr lang="en-US" dirty="0"/>
              <a:t> – Preparing Test Sessions, Testing Tickets, Test Status, Operational Reports</a:t>
            </a:r>
          </a:p>
          <a:p>
            <a:pPr>
              <a:lnSpc>
                <a:spcPct val="120000"/>
              </a:lnSpc>
              <a:spcAft>
                <a:spcPts val="600"/>
              </a:spcAft>
            </a:pPr>
            <a:r>
              <a:rPr lang="en-US" b="1" dirty="0"/>
              <a:t>After Testing</a:t>
            </a:r>
            <a:r>
              <a:rPr lang="en-US" dirty="0"/>
              <a:t> – Preparing Test Sessions, Testing Tickets, Test Status, Operational Reports</a:t>
            </a:r>
          </a:p>
          <a:p>
            <a:endParaRPr lang="en-US" dirty="0"/>
          </a:p>
        </p:txBody>
      </p:sp>
      <p:sp>
        <p:nvSpPr>
          <p:cNvPr id="3" name="Slide Number Placeholder 2">
            <a:extLst>
              <a:ext uri="{FF2B5EF4-FFF2-40B4-BE49-F238E27FC236}">
                <a16:creationId xmlns:a16="http://schemas.microsoft.com/office/drawing/2014/main" id="{8D431F88-206C-4BC9-9A17-E48CFDB5EDC8}"/>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319485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0CE4-CCE5-4006-A8E5-325A897739D9}"/>
              </a:ext>
            </a:extLst>
          </p:cNvPr>
          <p:cNvSpPr>
            <a:spLocks noGrp="1"/>
          </p:cNvSpPr>
          <p:nvPr>
            <p:ph type="title"/>
          </p:nvPr>
        </p:nvSpPr>
        <p:spPr/>
        <p:txBody>
          <a:bodyPr>
            <a:noAutofit/>
          </a:bodyPr>
          <a:lstStyle/>
          <a:p>
            <a:r>
              <a:rPr lang="en-US">
                <a:latin typeface="+mj-lt"/>
              </a:rPr>
              <a:t>Technology and Systems</a:t>
            </a:r>
          </a:p>
        </p:txBody>
      </p:sp>
      <p:pic>
        <p:nvPicPr>
          <p:cNvPr id="8" name="Content Placeholder 7">
            <a:extLst>
              <a:ext uri="{FF2B5EF4-FFF2-40B4-BE49-F238E27FC236}">
                <a16:creationId xmlns:a16="http://schemas.microsoft.com/office/drawing/2014/main" id="{45441CD2-61CC-4998-BDF6-FD4A38AEB26C}"/>
              </a:ext>
              <a:ext uri="{C183D7F6-B498-43B3-948B-1728B52AA6E4}">
                <adec:decorative xmlns:adec="http://schemas.microsoft.com/office/drawing/2017/decorative" val="1"/>
              </a:ext>
            </a:extLst>
          </p:cNvPr>
          <p:cNvPicPr>
            <a:picLocks noGrp="1" noChangeAspect="1"/>
          </p:cNvPicPr>
          <p:nvPr>
            <p:ph idx="4294967295"/>
          </p:nvPr>
        </p:nvPicPr>
        <p:blipFill>
          <a:blip r:embed="rId3"/>
          <a:stretch>
            <a:fillRect/>
          </a:stretch>
        </p:blipFill>
        <p:spPr>
          <a:xfrm>
            <a:off x="2130811" y="1919573"/>
            <a:ext cx="1517650" cy="1519238"/>
          </a:xfrm>
          <a:prstGeom prst="rect">
            <a:avLst/>
          </a:prstGeom>
        </p:spPr>
      </p:pic>
      <p:sp>
        <p:nvSpPr>
          <p:cNvPr id="29" name="TextBox 28">
            <a:extLst>
              <a:ext uri="{FF2B5EF4-FFF2-40B4-BE49-F238E27FC236}">
                <a16:creationId xmlns:a16="http://schemas.microsoft.com/office/drawing/2014/main" id="{E7A61161-7034-4341-BBC2-0F67F8EB7584}"/>
              </a:ext>
            </a:extLst>
          </p:cNvPr>
          <p:cNvSpPr txBox="1"/>
          <p:nvPr/>
        </p:nvSpPr>
        <p:spPr>
          <a:xfrm>
            <a:off x="729636" y="3429000"/>
            <a:ext cx="4320000" cy="64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marR="0" lvl="0" indent="0" algn="ctr" defTabSz="1511300" rtl="0" eaLnBrk="1" fontAlgn="auto" latinLnBrk="0" hangingPunct="1">
              <a:lnSpc>
                <a:spcPct val="100000"/>
              </a:lnSpc>
              <a:spcBef>
                <a:spcPct val="0"/>
              </a:spcBef>
              <a:spcAft>
                <a:spcPct val="35000"/>
              </a:spcAft>
              <a:buClrTx/>
              <a:buSzTx/>
              <a:buFontTx/>
              <a:buNone/>
              <a:tabLst/>
              <a:defRPr b="1"/>
            </a:pPr>
            <a:r>
              <a:rPr kumimoji="0" lang="en-US" sz="2800" b="1" i="0" u="none" strike="noStrike" kern="1200" cap="none" spc="0" normalizeH="0" baseline="0" noProof="0" err="1">
                <a:ln>
                  <a:noFill/>
                </a:ln>
                <a:solidFill>
                  <a:prstClr val="black">
                    <a:hueOff val="0"/>
                    <a:satOff val="0"/>
                    <a:lumOff val="0"/>
                    <a:alphaOff val="0"/>
                  </a:prstClr>
                </a:solidFill>
                <a:effectLst/>
                <a:uLnTx/>
                <a:uFillTx/>
                <a:ea typeface="+mn-ea"/>
                <a:cs typeface="+mn-cs"/>
              </a:rPr>
              <a:t>PearsonAccess</a:t>
            </a:r>
            <a:r>
              <a:rPr kumimoji="0" lang="en-US" sz="2800" b="1" i="0" u="none" strike="noStrike" kern="1200" cap="none" spc="0" normalizeH="0" baseline="30000" noProof="0" err="1">
                <a:ln>
                  <a:noFill/>
                </a:ln>
                <a:solidFill>
                  <a:prstClr val="black">
                    <a:hueOff val="0"/>
                    <a:satOff val="0"/>
                    <a:lumOff val="0"/>
                    <a:alphaOff val="0"/>
                  </a:prstClr>
                </a:solidFill>
                <a:effectLst/>
                <a:uLnTx/>
                <a:uFillTx/>
                <a:ea typeface="+mn-ea"/>
                <a:cs typeface="+mn-cs"/>
              </a:rPr>
              <a:t>next</a:t>
            </a:r>
            <a:r>
              <a:rPr kumimoji="0" lang="en-US" sz="2800" b="1" i="0" u="none" strike="noStrike" kern="1200" cap="none" spc="0" normalizeH="0" baseline="0" noProof="0">
                <a:ln>
                  <a:noFill/>
                </a:ln>
                <a:solidFill>
                  <a:prstClr val="black">
                    <a:hueOff val="0"/>
                    <a:satOff val="0"/>
                    <a:lumOff val="0"/>
                    <a:alphaOff val="0"/>
                  </a:prstClr>
                </a:solidFill>
                <a:effectLst/>
                <a:uLnTx/>
                <a:uFillTx/>
                <a:ea typeface="+mn-ea"/>
                <a:cs typeface="+mn-cs"/>
              </a:rPr>
              <a:t> (PAN)</a:t>
            </a:r>
          </a:p>
        </p:txBody>
      </p:sp>
      <p:sp>
        <p:nvSpPr>
          <p:cNvPr id="31" name="TextBox 30">
            <a:extLst>
              <a:ext uri="{FF2B5EF4-FFF2-40B4-BE49-F238E27FC236}">
                <a16:creationId xmlns:a16="http://schemas.microsoft.com/office/drawing/2014/main" id="{09EDB49E-624F-4595-817D-AC44CFDE9E51}"/>
              </a:ext>
            </a:extLst>
          </p:cNvPr>
          <p:cNvSpPr txBox="1"/>
          <p:nvPr/>
        </p:nvSpPr>
        <p:spPr>
          <a:xfrm>
            <a:off x="750073" y="4152102"/>
            <a:ext cx="4320000" cy="144293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marR="0" lvl="0" indent="0" algn="ctr" defTabSz="755650" rtl="0" eaLnBrk="1" fontAlgn="auto" latinLnBrk="0" hangingPunct="1">
              <a:lnSpc>
                <a:spcPct val="100000"/>
              </a:lnSpc>
              <a:spcBef>
                <a:spcPts val="1000"/>
              </a:spcBef>
              <a:spcAft>
                <a:spcPts val="600"/>
              </a:spcAft>
              <a:buClrTx/>
              <a:buSzTx/>
              <a:buFontTx/>
              <a:buNone/>
              <a:tabLst/>
              <a:defRPr/>
            </a:pPr>
            <a:r>
              <a:rPr kumimoji="0" lang="en-US" sz="1800" b="0" i="0" u="none" strike="noStrike" kern="1200" cap="none" spc="0" normalizeH="0" baseline="0" noProof="0">
                <a:ln>
                  <a:noFill/>
                </a:ln>
                <a:solidFill>
                  <a:prstClr val="black">
                    <a:hueOff val="0"/>
                    <a:satOff val="0"/>
                    <a:lumOff val="0"/>
                    <a:alphaOff val="0"/>
                  </a:prstClr>
                </a:solidFill>
                <a:effectLst/>
                <a:uLnTx/>
                <a:uFillTx/>
                <a:ea typeface="+mn-ea"/>
                <a:cs typeface="+mn-cs"/>
              </a:rPr>
              <a:t>A web-based technology platform used by test coordinators, test administrators, and technology coordinators for end-to-end administration of Start Strong. </a:t>
            </a:r>
          </a:p>
        </p:txBody>
      </p:sp>
      <p:sp>
        <p:nvSpPr>
          <p:cNvPr id="30" name="TextBox 29">
            <a:extLst>
              <a:ext uri="{FF2B5EF4-FFF2-40B4-BE49-F238E27FC236}">
                <a16:creationId xmlns:a16="http://schemas.microsoft.com/office/drawing/2014/main" id="{E3743BD1-A2DE-4E1A-8B46-988DA911D18F}"/>
              </a:ext>
            </a:extLst>
          </p:cNvPr>
          <p:cNvSpPr txBox="1"/>
          <p:nvPr/>
        </p:nvSpPr>
        <p:spPr>
          <a:xfrm>
            <a:off x="6964950" y="3438811"/>
            <a:ext cx="4320000" cy="648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marR="0" lvl="0" indent="0" algn="ctr" defTabSz="1511300" rtl="0" eaLnBrk="1" fontAlgn="auto" latinLnBrk="0" hangingPunct="1">
              <a:lnSpc>
                <a:spcPct val="100000"/>
              </a:lnSpc>
              <a:spcBef>
                <a:spcPct val="0"/>
              </a:spcBef>
              <a:spcAft>
                <a:spcPct val="35000"/>
              </a:spcAft>
              <a:buClrTx/>
              <a:buSzTx/>
              <a:buFontTx/>
              <a:buNone/>
              <a:tabLst/>
              <a:defRPr b="1"/>
            </a:pPr>
            <a:r>
              <a:rPr kumimoji="0" lang="en-US" sz="2800" b="1" i="0" u="none" strike="noStrike" kern="1200" cap="none" spc="0" normalizeH="0" baseline="0" noProof="0">
                <a:ln>
                  <a:noFill/>
                </a:ln>
                <a:solidFill>
                  <a:prstClr val="black">
                    <a:hueOff val="0"/>
                    <a:satOff val="0"/>
                    <a:lumOff val="0"/>
                    <a:alphaOff val="0"/>
                  </a:prstClr>
                </a:solidFill>
                <a:effectLst/>
                <a:uLnTx/>
                <a:uFillTx/>
                <a:ea typeface="+mn-ea"/>
                <a:cs typeface="+mn-cs"/>
              </a:rPr>
              <a:t>TestNav</a:t>
            </a:r>
          </a:p>
        </p:txBody>
      </p:sp>
      <p:sp>
        <p:nvSpPr>
          <p:cNvPr id="28" name="TextBox 27">
            <a:extLst>
              <a:ext uri="{FF2B5EF4-FFF2-40B4-BE49-F238E27FC236}">
                <a16:creationId xmlns:a16="http://schemas.microsoft.com/office/drawing/2014/main" id="{01D1032F-0BA9-4741-BE0B-6A3DE318A932}"/>
              </a:ext>
            </a:extLst>
          </p:cNvPr>
          <p:cNvSpPr txBox="1"/>
          <p:nvPr/>
        </p:nvSpPr>
        <p:spPr>
          <a:xfrm>
            <a:off x="7121929" y="4152102"/>
            <a:ext cx="4320000" cy="15180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ctr" defTabSz="755650">
              <a:spcBef>
                <a:spcPct val="0"/>
              </a:spcBef>
              <a:spcAft>
                <a:spcPct val="35000"/>
              </a:spcAft>
              <a:defRPr/>
            </a:pPr>
            <a:r>
              <a:rPr kumimoji="0" lang="en-US" sz="1800" b="0" i="0" u="none" strike="noStrike" kern="1200" cap="none" spc="0" normalizeH="0" baseline="0" noProof="0">
                <a:ln>
                  <a:noFill/>
                </a:ln>
                <a:effectLst/>
                <a:uLnTx/>
                <a:uFillTx/>
                <a:ea typeface="+mn-ea"/>
                <a:cs typeface="+mn-cs"/>
              </a:rPr>
              <a:t>A test delivery platform used by students that is secure, reliable, scalable, and supports media-rich and technology-enhanced items. TestNav App needs to be installed on </a:t>
            </a:r>
            <a:r>
              <a:rPr lang="en-US"/>
              <a:t>testing </a:t>
            </a:r>
            <a:r>
              <a:rPr kumimoji="0" lang="en-US" sz="1800" b="0" i="0" u="none" strike="noStrike" kern="1200" cap="none" spc="0" normalizeH="0" baseline="0" noProof="0">
                <a:ln>
                  <a:noFill/>
                </a:ln>
                <a:effectLst/>
                <a:uLnTx/>
                <a:uFillTx/>
                <a:ea typeface="+mn-ea"/>
                <a:cs typeface="+mn-cs"/>
              </a:rPr>
              <a:t>devices.</a:t>
            </a:r>
            <a:r>
              <a:rPr lang="en-US"/>
              <a:t> </a:t>
            </a:r>
            <a:endParaRPr kumimoji="0" lang="en-US" sz="1800" b="0" i="0" u="none" strike="noStrike" kern="1200" cap="none" spc="0" normalizeH="0" baseline="0" noProof="0">
              <a:ln>
                <a:noFill/>
              </a:ln>
              <a:effectLst/>
              <a:uLnTx/>
              <a:uFillTx/>
              <a:ea typeface="+mn-ea"/>
              <a:cs typeface="+mn-cs"/>
            </a:endParaRPr>
          </a:p>
        </p:txBody>
      </p:sp>
      <p:pic>
        <p:nvPicPr>
          <p:cNvPr id="15" name="Picture 14">
            <a:extLst>
              <a:ext uri="{FF2B5EF4-FFF2-40B4-BE49-F238E27FC236}">
                <a16:creationId xmlns:a16="http://schemas.microsoft.com/office/drawing/2014/main" id="{C37D4C81-1ABC-4DDC-BDE6-A77B1088908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365932" y="1986437"/>
            <a:ext cx="1518036" cy="1518036"/>
          </a:xfrm>
          <a:prstGeom prst="rect">
            <a:avLst/>
          </a:prstGeom>
        </p:spPr>
      </p:pic>
      <p:sp>
        <p:nvSpPr>
          <p:cNvPr id="3" name="Slide Number Placeholder 2">
            <a:extLst>
              <a:ext uri="{FF2B5EF4-FFF2-40B4-BE49-F238E27FC236}">
                <a16:creationId xmlns:a16="http://schemas.microsoft.com/office/drawing/2014/main" id="{B2F62ECE-EC47-4139-B372-B124A7EB6C06}"/>
              </a:ext>
            </a:extLst>
          </p:cNvPr>
          <p:cNvSpPr>
            <a:spLocks noGrp="1"/>
          </p:cNvSpPr>
          <p:nvPr>
            <p:ph type="sldNum" sz="quarter" idx="10"/>
          </p:nvPr>
        </p:nvSpPr>
        <p:spPr/>
        <p:txBody>
          <a:bodyPr/>
          <a:lstStyle/>
          <a:p>
            <a:fld id="{A3D1C70C-36A2-44FC-A083-98959550CFF4}" type="slidenum">
              <a:rPr lang="en-US" smtClean="0"/>
              <a:pPr/>
              <a:t>20</a:t>
            </a:fld>
            <a:endParaRPr lang="en-US"/>
          </a:p>
        </p:txBody>
      </p:sp>
    </p:spTree>
    <p:extLst>
      <p:ext uri="{BB962C8B-B14F-4D97-AF65-F5344CB8AC3E}">
        <p14:creationId xmlns:p14="http://schemas.microsoft.com/office/powerpoint/2010/main" val="1352924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C2DF-022E-4663-9262-89A4ACA6518B}"/>
              </a:ext>
            </a:extLst>
          </p:cNvPr>
          <p:cNvSpPr>
            <a:spLocks noGrp="1"/>
          </p:cNvSpPr>
          <p:nvPr>
            <p:ph type="title"/>
          </p:nvPr>
        </p:nvSpPr>
        <p:spPr/>
        <p:txBody>
          <a:bodyPr/>
          <a:lstStyle/>
          <a:p>
            <a:r>
              <a:rPr lang="en-US" i="0">
                <a:effectLst/>
                <a:latin typeface="+mj-lt"/>
              </a:rPr>
              <a:t>Technology Planning Tasks</a:t>
            </a:r>
            <a:endParaRPr lang="en-US">
              <a:latin typeface="+mj-lt"/>
            </a:endParaRPr>
          </a:p>
        </p:txBody>
      </p:sp>
      <p:graphicFrame>
        <p:nvGraphicFramePr>
          <p:cNvPr id="5" name="Table 6">
            <a:extLst>
              <a:ext uri="{FF2B5EF4-FFF2-40B4-BE49-F238E27FC236}">
                <a16:creationId xmlns:a16="http://schemas.microsoft.com/office/drawing/2014/main" id="{A3DF985A-26E1-4C43-97FC-9A8CF0306613}"/>
              </a:ext>
            </a:extLst>
          </p:cNvPr>
          <p:cNvGraphicFramePr>
            <a:graphicFrameLocks/>
          </p:cNvGraphicFramePr>
          <p:nvPr>
            <p:extLst>
              <p:ext uri="{D42A27DB-BD31-4B8C-83A1-F6EECF244321}">
                <p14:modId xmlns:p14="http://schemas.microsoft.com/office/powerpoint/2010/main" val="1541790733"/>
              </p:ext>
            </p:extLst>
          </p:nvPr>
        </p:nvGraphicFramePr>
        <p:xfrm>
          <a:off x="390525" y="1780273"/>
          <a:ext cx="11410949" cy="4052607"/>
        </p:xfrm>
        <a:graphic>
          <a:graphicData uri="http://schemas.openxmlformats.org/drawingml/2006/table">
            <a:tbl>
              <a:tblPr firstRow="1" bandRow="1"/>
              <a:tblGrid>
                <a:gridCol w="5607764">
                  <a:extLst>
                    <a:ext uri="{9D8B030D-6E8A-4147-A177-3AD203B41FA5}">
                      <a16:colId xmlns:a16="http://schemas.microsoft.com/office/drawing/2014/main" val="101155066"/>
                    </a:ext>
                  </a:extLst>
                </a:gridCol>
                <a:gridCol w="5803185">
                  <a:extLst>
                    <a:ext uri="{9D8B030D-6E8A-4147-A177-3AD203B41FA5}">
                      <a16:colId xmlns:a16="http://schemas.microsoft.com/office/drawing/2014/main" val="1739866720"/>
                    </a:ext>
                  </a:extLst>
                </a:gridCol>
              </a:tblGrid>
              <a:tr h="48755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800" b="1">
                          <a:latin typeface="+mn-lt"/>
                        </a:rPr>
                        <a:t>Task</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800" b="1">
                          <a:latin typeface="+mn-lt"/>
                        </a:rPr>
                        <a:t>Resource</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extLst>
                  <a:ext uri="{0D108BD9-81ED-4DB2-BD59-A6C34878D82A}">
                    <a16:rowId xmlns:a16="http://schemas.microsoft.com/office/drawing/2014/main" val="3630745472"/>
                  </a:ext>
                </a:extLst>
              </a:tr>
              <a:tr h="171702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spcBef>
                          <a:spcPts val="1000"/>
                        </a:spcBef>
                        <a:spcAft>
                          <a:spcPts val="600"/>
                        </a:spcAft>
                      </a:pPr>
                      <a:r>
                        <a:rPr lang="en-US" sz="1800">
                          <a:latin typeface="+mn-lt"/>
                        </a:rPr>
                        <a:t>Identify student testing devices (TestNav), administrator devices (</a:t>
                      </a:r>
                      <a:r>
                        <a:rPr lang="en-US" sz="1800" err="1">
                          <a:latin typeface="+mn-lt"/>
                        </a:rPr>
                        <a:t>PearsonAccess</a:t>
                      </a:r>
                      <a:r>
                        <a:rPr lang="en-US" sz="1800" baseline="30000" err="1">
                          <a:latin typeface="+mn-lt"/>
                        </a:rPr>
                        <a:t>next</a:t>
                      </a:r>
                      <a:r>
                        <a:rPr lang="en-US" sz="1800" baseline="0">
                          <a:latin typeface="+mn-lt"/>
                        </a:rPr>
                        <a:t>), and review the System Requirements.</a:t>
                      </a:r>
                      <a:endParaRPr lang="en-US" sz="18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nSpc>
                          <a:spcPct val="100000"/>
                        </a:lnSpc>
                        <a:spcBef>
                          <a:spcPts val="1000"/>
                        </a:spcBef>
                        <a:spcAft>
                          <a:spcPts val="600"/>
                        </a:spcAft>
                        <a:buFont typeface="Arial" panose="020B0604020202020204" pitchFamily="34" charset="0"/>
                        <a:buNone/>
                      </a:pPr>
                      <a:r>
                        <a:rPr lang="en-US" sz="1800">
                          <a:latin typeface="+mn-lt"/>
                        </a:rPr>
                        <a:t>TestNav System Requirements: </a:t>
                      </a:r>
                      <a:r>
                        <a:rPr lang="en-US" sz="1800">
                          <a:latin typeface="+mn-lt"/>
                          <a:hlinkClick r:id="rId3"/>
                        </a:rPr>
                        <a:t>https://support.assessment.pearson.com/x/HwYcAQ</a:t>
                      </a:r>
                      <a:endParaRPr lang="en-US" sz="1800">
                        <a:latin typeface="+mn-lt"/>
                      </a:endParaRPr>
                    </a:p>
                    <a:p>
                      <a:pPr marL="0" marR="0" lvl="0" indent="0" algn="l" defTabSz="914377" rtl="0" eaLnBrk="1" fontAlgn="auto" latinLnBrk="0" hangingPunct="1">
                        <a:lnSpc>
                          <a:spcPct val="100000"/>
                        </a:lnSpc>
                        <a:spcBef>
                          <a:spcPts val="1000"/>
                        </a:spcBef>
                        <a:spcAft>
                          <a:spcPts val="600"/>
                        </a:spcAft>
                        <a:buClrTx/>
                        <a:buSzTx/>
                        <a:buFont typeface="Arial" panose="020B0604020202020204" pitchFamily="34" charset="0"/>
                        <a:buNone/>
                        <a:tabLst/>
                        <a:defRPr/>
                      </a:pPr>
                      <a:r>
                        <a:rPr lang="en-US" sz="1800" err="1">
                          <a:latin typeface="+mn-lt"/>
                        </a:rPr>
                        <a:t>PearsonAccess</a:t>
                      </a:r>
                      <a:r>
                        <a:rPr lang="en-US" sz="1800" baseline="30000" err="1">
                          <a:latin typeface="+mn-lt"/>
                        </a:rPr>
                        <a:t>next</a:t>
                      </a:r>
                      <a:r>
                        <a:rPr lang="en-US" sz="1800" baseline="0">
                          <a:latin typeface="+mn-lt"/>
                        </a:rPr>
                        <a:t> System Requirements: </a:t>
                      </a:r>
                      <a:r>
                        <a:rPr lang="en-US" sz="1800">
                          <a:latin typeface="+mn-lt"/>
                          <a:hlinkClick r:id="rId4"/>
                        </a:rPr>
                        <a:t>https://support.assessment.pearson.com/x/NYDy</a:t>
                      </a:r>
                      <a:endParaRPr lang="en-US" sz="18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3403203"/>
                  </a:ext>
                </a:extLst>
              </a:tr>
              <a:tr h="93365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spcBef>
                          <a:spcPts val="1000"/>
                        </a:spcBef>
                        <a:spcAft>
                          <a:spcPts val="600"/>
                        </a:spcAft>
                      </a:pPr>
                      <a:r>
                        <a:rPr lang="en-US" sz="1800">
                          <a:latin typeface="+mn-lt"/>
                        </a:rPr>
                        <a:t>Review Technical Bullets for adding/dropping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1000"/>
                        </a:spcBef>
                        <a:spcAft>
                          <a:spcPts val="600"/>
                        </a:spcAft>
                        <a:buClrTx/>
                        <a:buSzTx/>
                        <a:buFont typeface="Arial" panose="020B0604020202020204" pitchFamily="34" charset="0"/>
                        <a:buNone/>
                        <a:tabLst/>
                        <a:defRPr/>
                      </a:pPr>
                      <a:r>
                        <a:rPr lang="en-US" sz="1800">
                          <a:latin typeface="+mn-lt"/>
                        </a:rPr>
                        <a:t>Technical Bulletins: </a:t>
                      </a:r>
                      <a:r>
                        <a:rPr lang="en-US" sz="1800">
                          <a:latin typeface="+mn-lt"/>
                          <a:hlinkClick r:id="rId5"/>
                        </a:rPr>
                        <a:t>https://support.assessment.pearson.com/x/IwACAQ</a:t>
                      </a:r>
                      <a:endParaRPr lang="en-US" sz="18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3123503"/>
                  </a:ext>
                </a:extLst>
              </a:tr>
              <a:tr h="91437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spcBef>
                          <a:spcPts val="1000"/>
                        </a:spcBef>
                        <a:spcAft>
                          <a:spcPts val="600"/>
                        </a:spcAft>
                      </a:pPr>
                      <a:r>
                        <a:rPr lang="en-US" sz="1800">
                          <a:latin typeface="+mn-lt"/>
                        </a:rPr>
                        <a:t>Review Firewall/Proxy Servers/Content Filtering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1000"/>
                        </a:spcBef>
                        <a:spcAft>
                          <a:spcPts val="600"/>
                        </a:spcAft>
                        <a:buClrTx/>
                        <a:buSzTx/>
                        <a:buFont typeface="Arial" panose="020B0604020202020204" pitchFamily="34" charset="0"/>
                        <a:buNone/>
                        <a:tabLst/>
                        <a:defRPr/>
                      </a:pPr>
                      <a:r>
                        <a:rPr lang="en-US" sz="1800">
                          <a:latin typeface="+mn-lt"/>
                        </a:rPr>
                        <a:t>Network Requirements and Guidelines: </a:t>
                      </a:r>
                      <a:r>
                        <a:rPr lang="en-US" sz="1800">
                          <a:latin typeface="+mn-lt"/>
                          <a:hlinkClick r:id="rId6"/>
                        </a:rPr>
                        <a:t>https://support.assessment.pearson.com/x/AxZgAQ</a:t>
                      </a:r>
                      <a:endParaRPr lang="en-US" sz="18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0569682"/>
                  </a:ext>
                </a:extLst>
              </a:tr>
            </a:tbl>
          </a:graphicData>
        </a:graphic>
      </p:graphicFrame>
      <p:sp>
        <p:nvSpPr>
          <p:cNvPr id="3" name="Slide Number Placeholder 2">
            <a:extLst>
              <a:ext uri="{FF2B5EF4-FFF2-40B4-BE49-F238E27FC236}">
                <a16:creationId xmlns:a16="http://schemas.microsoft.com/office/drawing/2014/main" id="{346DCD6D-57F4-45E0-AB1E-D482B999ABB8}"/>
              </a:ext>
            </a:extLst>
          </p:cNvPr>
          <p:cNvSpPr>
            <a:spLocks noGrp="1"/>
          </p:cNvSpPr>
          <p:nvPr>
            <p:ph type="sldNum" sz="quarter" idx="10"/>
          </p:nvPr>
        </p:nvSpPr>
        <p:spPr/>
        <p:txBody>
          <a:bodyPr/>
          <a:lstStyle/>
          <a:p>
            <a:fld id="{A3D1C70C-36A2-44FC-A083-98959550CFF4}" type="slidenum">
              <a:rPr lang="en-US" smtClean="0"/>
              <a:pPr/>
              <a:t>21</a:t>
            </a:fld>
            <a:endParaRPr lang="en-US"/>
          </a:p>
        </p:txBody>
      </p:sp>
    </p:spTree>
    <p:extLst>
      <p:ext uri="{BB962C8B-B14F-4D97-AF65-F5344CB8AC3E}">
        <p14:creationId xmlns:p14="http://schemas.microsoft.com/office/powerpoint/2010/main" val="1298006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24E3F-0773-498A-A71D-05C9D7668031}"/>
              </a:ext>
            </a:extLst>
          </p:cNvPr>
          <p:cNvSpPr>
            <a:spLocks noGrp="1"/>
          </p:cNvSpPr>
          <p:nvPr>
            <p:ph type="title"/>
          </p:nvPr>
        </p:nvSpPr>
        <p:spPr/>
        <p:txBody>
          <a:bodyPr/>
          <a:lstStyle/>
          <a:p>
            <a:r>
              <a:rPr lang="en-US" sz="3600" b="1" dirty="0">
                <a:effectLst/>
                <a:latin typeface="+mj-lt"/>
                <a:cs typeface="Times New Roman" panose="02020603050405020304" pitchFamily="18" charset="0"/>
              </a:rPr>
              <a:t>Technology – Prepare for 2022-2023 School Year </a:t>
            </a:r>
            <a:endParaRPr lang="en-US" dirty="0">
              <a:latin typeface="+mj-lt"/>
            </a:endParaRPr>
          </a:p>
        </p:txBody>
      </p:sp>
      <p:sp>
        <p:nvSpPr>
          <p:cNvPr id="3" name="Content Placeholder 2">
            <a:extLst>
              <a:ext uri="{FF2B5EF4-FFF2-40B4-BE49-F238E27FC236}">
                <a16:creationId xmlns:a16="http://schemas.microsoft.com/office/drawing/2014/main" id="{4667BCB6-DA8B-4720-9B2A-CC44EB7D9FB8}"/>
              </a:ext>
            </a:extLst>
          </p:cNvPr>
          <p:cNvSpPr>
            <a:spLocks noGrp="1"/>
          </p:cNvSpPr>
          <p:nvPr>
            <p:ph idx="1"/>
          </p:nvPr>
        </p:nvSpPr>
        <p:spPr>
          <a:xfrm>
            <a:off x="146292" y="1430626"/>
            <a:ext cx="11890272" cy="4595419"/>
          </a:xfrm>
        </p:spPr>
        <p:txBody>
          <a:bodyPr/>
          <a:lstStyle/>
          <a:p>
            <a:pPr marL="0" marR="0" indent="0">
              <a:spcBef>
                <a:spcPts val="0"/>
              </a:spcBef>
              <a:spcAft>
                <a:spcPts val="1100"/>
              </a:spcAft>
              <a:buNone/>
            </a:pPr>
            <a:r>
              <a:rPr lang="en-US" sz="2400" dirty="0">
                <a:effectLst/>
                <a:latin typeface="+mn-lt"/>
                <a:ea typeface="Times" panose="02020603050405020304" pitchFamily="18" charset="0"/>
                <a:cs typeface="Times New Roman" panose="02020603050405020304" pitchFamily="18" charset="0"/>
              </a:rPr>
              <a:t>The </a:t>
            </a:r>
            <a:r>
              <a:rPr lang="en-US" sz="2400" u="sng" dirty="0">
                <a:solidFill>
                  <a:srgbClr val="0000FF"/>
                </a:solidFill>
                <a:effectLst/>
                <a:latin typeface="+mn-lt"/>
                <a:ea typeface="Times" panose="02020603050405020304" pitchFamily="18" charset="0"/>
                <a:cs typeface="Times New Roman" panose="02020603050405020304" pitchFamily="18" charset="0"/>
                <a:hlinkClick r:id="rId3"/>
              </a:rPr>
              <a:t>TestNav - Review and Prepare for 2022-23 School Year</a:t>
            </a:r>
            <a:r>
              <a:rPr lang="en-US" sz="2400" dirty="0">
                <a:effectLst/>
                <a:latin typeface="+mn-lt"/>
                <a:ea typeface="Times" panose="02020603050405020304" pitchFamily="18" charset="0"/>
                <a:cs typeface="Times New Roman" panose="02020603050405020304" pitchFamily="18" charset="0"/>
              </a:rPr>
              <a:t> communication was developed to help Technology Coordinators prepare for and administer the 2022-2023 Start Strong, NJSLA, and NJGPA assessments. </a:t>
            </a:r>
          </a:p>
          <a:p>
            <a:pPr>
              <a:spcBef>
                <a:spcPts val="0"/>
              </a:spcBef>
              <a:spcAft>
                <a:spcPts val="1100"/>
              </a:spcAft>
            </a:pPr>
            <a:r>
              <a:rPr lang="en-US" sz="2400" b="1" dirty="0">
                <a:effectLst/>
                <a:latin typeface="+mn-lt"/>
                <a:ea typeface="Times" panose="02020603050405020304" pitchFamily="18" charset="0"/>
                <a:cs typeface="Times New Roman" panose="02020603050405020304" pitchFamily="18" charset="0"/>
              </a:rPr>
              <a:t>Reminder for Chromebook Setup</a:t>
            </a:r>
            <a:r>
              <a:rPr lang="en-US" sz="2400" dirty="0">
                <a:effectLst/>
                <a:latin typeface="+mn-lt"/>
                <a:ea typeface="Times" panose="02020603050405020304" pitchFamily="18" charset="0"/>
                <a:cs typeface="Times New Roman" panose="02020603050405020304" pitchFamily="18" charset="0"/>
              </a:rPr>
              <a:t>:</a:t>
            </a:r>
          </a:p>
          <a:p>
            <a:pPr lvl="1">
              <a:spcBef>
                <a:spcPts val="0"/>
              </a:spcBef>
              <a:spcAft>
                <a:spcPts val="1100"/>
              </a:spcAft>
            </a:pPr>
            <a:r>
              <a:rPr lang="en-US" sz="2000" dirty="0">
                <a:effectLst/>
                <a:latin typeface="+mn-lt"/>
                <a:ea typeface="Times" panose="02020603050405020304" pitchFamily="18" charset="0"/>
                <a:cs typeface="Times New Roman" panose="02020603050405020304" pitchFamily="18" charset="0"/>
              </a:rPr>
              <a:t>Ensure your testing devices’ operating systems (OS) are using Stable or Long-term support (LTS) channels through the duration of the test administration window (infrastructure </a:t>
            </a:r>
            <a:r>
              <a:rPr lang="en-US" sz="2000" dirty="0">
                <a:latin typeface="+mn-lt"/>
                <a:ea typeface="Times" panose="02020603050405020304" pitchFamily="18" charset="0"/>
                <a:cs typeface="Times New Roman" panose="02020603050405020304" pitchFamily="18" charset="0"/>
              </a:rPr>
              <a:t>t</a:t>
            </a:r>
            <a:r>
              <a:rPr lang="en-US" sz="2000" dirty="0">
                <a:effectLst/>
                <a:latin typeface="+mn-lt"/>
                <a:ea typeface="Times" panose="02020603050405020304" pitchFamily="18" charset="0"/>
                <a:cs typeface="Times New Roman" panose="02020603050405020304" pitchFamily="18" charset="0"/>
              </a:rPr>
              <a:t>rial through end-of-testing).</a:t>
            </a:r>
          </a:p>
          <a:p>
            <a:pPr lvl="1">
              <a:spcBef>
                <a:spcPts val="0"/>
              </a:spcBef>
              <a:spcAft>
                <a:spcPts val="1100"/>
              </a:spcAft>
            </a:pPr>
            <a:r>
              <a:rPr lang="en-US" sz="2000" b="1" dirty="0">
                <a:effectLst/>
                <a:latin typeface="+mn-lt"/>
                <a:ea typeface="Times" panose="02020603050405020304" pitchFamily="18" charset="0"/>
                <a:cs typeface="Times New Roman" panose="02020603050405020304" pitchFamily="18" charset="0"/>
              </a:rPr>
              <a:t>Do not use Beta or Dev channels.</a:t>
            </a:r>
            <a:r>
              <a:rPr lang="en-US" sz="2000" dirty="0">
                <a:effectLst/>
                <a:latin typeface="+mn-lt"/>
                <a:ea typeface="Times" panose="02020603050405020304" pitchFamily="18" charset="0"/>
                <a:cs typeface="Times New Roman" panose="02020603050405020304" pitchFamily="18" charset="0"/>
              </a:rPr>
              <a:t> Leaving testing devices on a Beta or Dev Channel could lead to unexpected or disruptive system behavior during testing.</a:t>
            </a:r>
            <a:r>
              <a:rPr lang="en-US" sz="2000" b="1" dirty="0">
                <a:effectLst/>
                <a:latin typeface="+mn-lt"/>
                <a:ea typeface="Times" panose="02020603050405020304" pitchFamily="18" charset="0"/>
                <a:cs typeface="Times New Roman" panose="02020603050405020304" pitchFamily="18" charset="0"/>
              </a:rPr>
              <a:t> </a:t>
            </a:r>
            <a:endParaRPr lang="en-US" sz="2000" dirty="0">
              <a:effectLst/>
              <a:latin typeface="+mn-lt"/>
              <a:ea typeface="Times" panose="02020603050405020304" pitchFamily="18" charset="0"/>
              <a:cs typeface="Times New Roman" panose="02020603050405020304" pitchFamily="18" charset="0"/>
            </a:endParaRPr>
          </a:p>
          <a:p>
            <a:pPr>
              <a:spcBef>
                <a:spcPts val="0"/>
              </a:spcBef>
              <a:spcAft>
                <a:spcPts val="1100"/>
              </a:spcAft>
            </a:pPr>
            <a:r>
              <a:rPr lang="en-US" sz="2400" dirty="0">
                <a:effectLst/>
                <a:latin typeface="+mn-lt"/>
                <a:ea typeface="Times" panose="02020603050405020304" pitchFamily="18" charset="0"/>
                <a:cs typeface="Times New Roman" panose="02020603050405020304" pitchFamily="18" charset="0"/>
              </a:rPr>
              <a:t>Visit </a:t>
            </a:r>
            <a:r>
              <a:rPr lang="en-US" sz="2400" u="sng" dirty="0">
                <a:solidFill>
                  <a:srgbClr val="0000FF"/>
                </a:solidFill>
                <a:effectLst/>
                <a:latin typeface="+mn-lt"/>
                <a:ea typeface="Times" panose="02020603050405020304" pitchFamily="18" charset="0"/>
                <a:cs typeface="Times New Roman" panose="02020603050405020304" pitchFamily="18" charset="0"/>
                <a:hlinkClick r:id="rId4"/>
              </a:rPr>
              <a:t>Managing Chrome OS Updates</a:t>
            </a:r>
            <a:r>
              <a:rPr lang="en-US" sz="2400" dirty="0">
                <a:effectLst/>
                <a:latin typeface="+mn-lt"/>
                <a:ea typeface="Times" panose="02020603050405020304" pitchFamily="18" charset="0"/>
                <a:cs typeface="Times New Roman" panose="02020603050405020304" pitchFamily="18" charset="0"/>
              </a:rPr>
              <a:t> article for more information about how to switch between Stable, LTS, Beta </a:t>
            </a:r>
            <a:r>
              <a:rPr lang="en-US" sz="2400" dirty="0">
                <a:latin typeface="+mn-lt"/>
                <a:ea typeface="Times" panose="02020603050405020304" pitchFamily="18" charset="0"/>
                <a:cs typeface="Times New Roman" panose="02020603050405020304" pitchFamily="18" charset="0"/>
              </a:rPr>
              <a:t>and</a:t>
            </a:r>
            <a:r>
              <a:rPr lang="en-US" sz="2400" dirty="0">
                <a:effectLst/>
                <a:latin typeface="+mn-lt"/>
                <a:ea typeface="Times" panose="02020603050405020304" pitchFamily="18" charset="0"/>
                <a:cs typeface="Times New Roman" panose="02020603050405020304" pitchFamily="18" charset="0"/>
              </a:rPr>
              <a:t> Dev software channels.</a:t>
            </a:r>
          </a:p>
        </p:txBody>
      </p:sp>
      <p:sp>
        <p:nvSpPr>
          <p:cNvPr id="5" name="Slide Number Placeholder 4">
            <a:extLst>
              <a:ext uri="{FF2B5EF4-FFF2-40B4-BE49-F238E27FC236}">
                <a16:creationId xmlns:a16="http://schemas.microsoft.com/office/drawing/2014/main" id="{B23D11F7-B175-4DB8-A3F2-6E73A5014FFF}"/>
              </a:ext>
            </a:extLst>
          </p:cNvPr>
          <p:cNvSpPr>
            <a:spLocks noGrp="1"/>
          </p:cNvSpPr>
          <p:nvPr>
            <p:ph type="sldNum" sz="quarter" idx="12"/>
          </p:nvPr>
        </p:nvSpPr>
        <p:spPr/>
        <p:txBody>
          <a:bodyPr/>
          <a:lstStyle/>
          <a:p>
            <a:fld id="{A3D1C70C-36A2-44FC-A083-98959550CFF4}" type="slidenum">
              <a:rPr lang="en-US" smtClean="0"/>
              <a:t>22</a:t>
            </a:fld>
            <a:endParaRPr lang="en-US"/>
          </a:p>
        </p:txBody>
      </p:sp>
    </p:spTree>
    <p:extLst>
      <p:ext uri="{BB962C8B-B14F-4D97-AF65-F5344CB8AC3E}">
        <p14:creationId xmlns:p14="http://schemas.microsoft.com/office/powerpoint/2010/main" val="1316453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814FC-D639-4671-BF87-7A9F91425882}"/>
              </a:ext>
            </a:extLst>
          </p:cNvPr>
          <p:cNvSpPr>
            <a:spLocks noGrp="1"/>
          </p:cNvSpPr>
          <p:nvPr>
            <p:ph type="title"/>
          </p:nvPr>
        </p:nvSpPr>
        <p:spPr/>
        <p:txBody>
          <a:bodyPr/>
          <a:lstStyle/>
          <a:p>
            <a:r>
              <a:rPr lang="en-US" i="0" u="none" strike="noStrike" err="1">
                <a:effectLst/>
                <a:latin typeface="+mj-lt"/>
              </a:rPr>
              <a:t>PearsonAccess</a:t>
            </a:r>
            <a:r>
              <a:rPr lang="en-US" i="0" u="none" strike="noStrike" baseline="30000" err="1">
                <a:effectLst/>
                <a:latin typeface="+mj-lt"/>
              </a:rPr>
              <a:t>next</a:t>
            </a:r>
            <a:endParaRPr lang="en-US" baseline="30000">
              <a:latin typeface="+mj-lt"/>
            </a:endParaRPr>
          </a:p>
        </p:txBody>
      </p:sp>
      <p:sp>
        <p:nvSpPr>
          <p:cNvPr id="3" name="Text Placeholder 2">
            <a:extLst>
              <a:ext uri="{FF2B5EF4-FFF2-40B4-BE49-F238E27FC236}">
                <a16:creationId xmlns:a16="http://schemas.microsoft.com/office/drawing/2014/main" id="{1F35D7FE-5A0B-4AD4-AA5D-8788FF8FF0F8}"/>
              </a:ext>
            </a:extLst>
          </p:cNvPr>
          <p:cNvSpPr>
            <a:spLocks noGrp="1"/>
          </p:cNvSpPr>
          <p:nvPr>
            <p:ph type="body" sz="quarter" idx="11"/>
          </p:nvPr>
        </p:nvSpPr>
        <p:spPr/>
        <p:txBody>
          <a:bodyPr>
            <a:normAutofit fontScale="85000" lnSpcReduction="20000"/>
          </a:bodyPr>
          <a:lstStyle/>
          <a:p>
            <a:pPr marL="0" lvl="0" indent="0" defTabSz="914377">
              <a:lnSpc>
                <a:spcPct val="120000"/>
              </a:lnSpc>
              <a:spcAft>
                <a:spcPts val="600"/>
              </a:spcAft>
              <a:buNone/>
              <a:defRPr/>
            </a:pPr>
            <a:r>
              <a:rPr lang="en-US" sz="2800" err="1">
                <a:solidFill>
                  <a:sysClr val="windowText" lastClr="000000"/>
                </a:solidFill>
                <a:latin typeface="+mn-lt"/>
              </a:rPr>
              <a:t>PearsonAccess</a:t>
            </a:r>
            <a:r>
              <a:rPr lang="en-US" sz="2800" baseline="30000" err="1">
                <a:solidFill>
                  <a:sysClr val="windowText" lastClr="000000"/>
                </a:solidFill>
                <a:latin typeface="+mn-lt"/>
              </a:rPr>
              <a:t>next</a:t>
            </a:r>
            <a:r>
              <a:rPr lang="en-US" sz="2800">
                <a:solidFill>
                  <a:sysClr val="windowText" lastClr="000000"/>
                </a:solidFill>
                <a:latin typeface="+mn-lt"/>
              </a:rPr>
              <a:t> (PAN) is:</a:t>
            </a:r>
          </a:p>
          <a:p>
            <a:pPr marL="920750" lvl="1" indent="-463550" defTabSz="914377">
              <a:lnSpc>
                <a:spcPct val="120000"/>
              </a:lnSpc>
              <a:spcBef>
                <a:spcPts val="1000"/>
              </a:spcBef>
              <a:spcAft>
                <a:spcPts val="600"/>
              </a:spcAft>
              <a:defRPr/>
            </a:pPr>
            <a:r>
              <a:rPr lang="en-US" sz="2800">
                <a:solidFill>
                  <a:sysClr val="windowText" lastClr="000000"/>
                </a:solidFill>
                <a:latin typeface="+mn-lt"/>
              </a:rPr>
              <a:t>An online portal used for the registration, setup, preparation, and management of the administration.</a:t>
            </a:r>
            <a:endParaRPr lang="en-US" sz="2800">
              <a:solidFill>
                <a:sysClr val="windowText" lastClr="000000"/>
              </a:solidFill>
              <a:latin typeface="+mn-lt"/>
              <a:cs typeface="Calibri"/>
            </a:endParaRPr>
          </a:p>
          <a:p>
            <a:pPr marL="920750" lvl="1" indent="-463550" defTabSz="914377">
              <a:lnSpc>
                <a:spcPct val="120000"/>
              </a:lnSpc>
              <a:spcBef>
                <a:spcPts val="1000"/>
              </a:spcBef>
              <a:spcAft>
                <a:spcPts val="600"/>
              </a:spcAft>
              <a:defRPr/>
            </a:pPr>
            <a:r>
              <a:rPr lang="en-US" sz="2800">
                <a:solidFill>
                  <a:sysClr val="windowText" lastClr="000000"/>
                </a:solidFill>
                <a:latin typeface="+mn-lt"/>
              </a:rPr>
              <a:t>A secure site that requires a username and password.</a:t>
            </a:r>
            <a:endParaRPr lang="en-US" sz="2800">
              <a:solidFill>
                <a:sysClr val="windowText" lastClr="000000"/>
              </a:solidFill>
              <a:latin typeface="+mn-lt"/>
              <a:cs typeface="Calibri"/>
            </a:endParaRPr>
          </a:p>
          <a:p>
            <a:pPr marL="0" lvl="0" indent="0" defTabSz="914377">
              <a:lnSpc>
                <a:spcPct val="120000"/>
              </a:lnSpc>
              <a:spcAft>
                <a:spcPts val="600"/>
              </a:spcAft>
              <a:buNone/>
              <a:defRPr/>
            </a:pPr>
            <a:r>
              <a:rPr lang="en-US" sz="2800" err="1">
                <a:solidFill>
                  <a:sysClr val="windowText" lastClr="000000"/>
                </a:solidFill>
                <a:latin typeface="+mn-lt"/>
              </a:rPr>
              <a:t>PearsonAccess</a:t>
            </a:r>
            <a:r>
              <a:rPr lang="en-US" sz="2800" baseline="30000" err="1">
                <a:solidFill>
                  <a:sysClr val="windowText" lastClr="000000"/>
                </a:solidFill>
                <a:latin typeface="+mn-lt"/>
              </a:rPr>
              <a:t>next</a:t>
            </a:r>
            <a:r>
              <a:rPr lang="en-US" sz="2800">
                <a:solidFill>
                  <a:sysClr val="windowText" lastClr="000000"/>
                </a:solidFill>
                <a:latin typeface="+mn-lt"/>
              </a:rPr>
              <a:t> (PAN) consists of:</a:t>
            </a:r>
            <a:endParaRPr lang="en-US" sz="2800">
              <a:solidFill>
                <a:sysClr val="windowText" lastClr="000000"/>
              </a:solidFill>
              <a:latin typeface="+mn-lt"/>
              <a:cs typeface="Calibri"/>
            </a:endParaRPr>
          </a:p>
          <a:p>
            <a:pPr marL="920115" lvl="1" indent="-463550" defTabSz="914377">
              <a:lnSpc>
                <a:spcPct val="120000"/>
              </a:lnSpc>
              <a:spcBef>
                <a:spcPts val="1000"/>
              </a:spcBef>
              <a:spcAft>
                <a:spcPts val="600"/>
              </a:spcAft>
              <a:defRPr/>
            </a:pPr>
            <a:r>
              <a:rPr lang="en-US" sz="2800" err="1">
                <a:solidFill>
                  <a:sysClr val="windowText" lastClr="000000"/>
                </a:solidFill>
                <a:latin typeface="+mn-lt"/>
              </a:rPr>
              <a:t>PearsonAccess</a:t>
            </a:r>
            <a:r>
              <a:rPr lang="en-US" sz="2800" baseline="30000" err="1">
                <a:solidFill>
                  <a:sysClr val="windowText" lastClr="000000"/>
                </a:solidFill>
                <a:latin typeface="+mn-lt"/>
              </a:rPr>
              <a:t>next</a:t>
            </a:r>
            <a:r>
              <a:rPr lang="en-US" sz="2800">
                <a:solidFill>
                  <a:sysClr val="windowText" lastClr="000000"/>
                </a:solidFill>
                <a:latin typeface="+mn-lt"/>
              </a:rPr>
              <a:t> Live Site which is a site for statewide testing available at </a:t>
            </a:r>
            <a:r>
              <a:rPr lang="en-US" sz="2800">
                <a:solidFill>
                  <a:sysClr val="windowText" lastClr="000000"/>
                </a:solidFill>
                <a:latin typeface="+mn-lt"/>
                <a:hlinkClick r:id="rId3"/>
              </a:rPr>
              <a:t>https://nj.pearsonaccessnext.com/.</a:t>
            </a:r>
            <a:endParaRPr lang="en-US" sz="2800">
              <a:solidFill>
                <a:sysClr val="windowText" lastClr="000000"/>
              </a:solidFill>
              <a:latin typeface="+mn-lt"/>
              <a:cs typeface="Calibri"/>
            </a:endParaRPr>
          </a:p>
          <a:p>
            <a:pPr marL="920115" lvl="1" indent="-463550" defTabSz="914377">
              <a:lnSpc>
                <a:spcPct val="120000"/>
              </a:lnSpc>
              <a:spcBef>
                <a:spcPts val="1000"/>
              </a:spcBef>
              <a:spcAft>
                <a:spcPts val="600"/>
              </a:spcAft>
              <a:defRPr/>
            </a:pPr>
            <a:r>
              <a:rPr lang="en-US" sz="2800" err="1">
                <a:solidFill>
                  <a:sysClr val="windowText" lastClr="000000"/>
                </a:solidFill>
                <a:latin typeface="+mn-lt"/>
              </a:rPr>
              <a:t>PearsonAccess</a:t>
            </a:r>
            <a:r>
              <a:rPr lang="en-US" sz="2800" baseline="30000" err="1">
                <a:solidFill>
                  <a:sysClr val="windowText" lastClr="000000"/>
                </a:solidFill>
                <a:latin typeface="+mn-lt"/>
              </a:rPr>
              <a:t>next</a:t>
            </a:r>
            <a:r>
              <a:rPr lang="en-US" sz="2800">
                <a:solidFill>
                  <a:sysClr val="windowText" lastClr="000000"/>
                </a:solidFill>
                <a:latin typeface="+mn-lt"/>
              </a:rPr>
              <a:t> Training Site  which is a site for infrastructure trial and practice testing available at </a:t>
            </a:r>
            <a:r>
              <a:rPr lang="en-US" sz="2800">
                <a:solidFill>
                  <a:sysClr val="windowText" lastClr="000000"/>
                </a:solidFill>
                <a:latin typeface="+mn-lt"/>
                <a:hlinkClick r:id="rId4"/>
              </a:rPr>
              <a:t>https://trng-nj.pearsonaccessnext.com/</a:t>
            </a:r>
            <a:r>
              <a:rPr lang="en-US" sz="2800">
                <a:solidFill>
                  <a:sysClr val="windowText" lastClr="000000"/>
                </a:solidFill>
                <a:latin typeface="+mn-lt"/>
              </a:rPr>
              <a:t>.</a:t>
            </a:r>
            <a:endParaRPr lang="en-US" sz="2800">
              <a:solidFill>
                <a:sysClr val="windowText" lastClr="000000"/>
              </a:solidFill>
              <a:latin typeface="+mn-lt"/>
              <a:cs typeface="Calibri"/>
            </a:endParaRPr>
          </a:p>
          <a:p>
            <a:endParaRPr lang="en-US"/>
          </a:p>
        </p:txBody>
      </p:sp>
      <p:sp>
        <p:nvSpPr>
          <p:cNvPr id="4" name="Slide Number Placeholder 3">
            <a:extLst>
              <a:ext uri="{FF2B5EF4-FFF2-40B4-BE49-F238E27FC236}">
                <a16:creationId xmlns:a16="http://schemas.microsoft.com/office/drawing/2014/main" id="{F2807CB2-350F-4E8A-9EF9-4F5A933008B2}"/>
              </a:ext>
            </a:extLst>
          </p:cNvPr>
          <p:cNvSpPr>
            <a:spLocks noGrp="1"/>
          </p:cNvSpPr>
          <p:nvPr>
            <p:ph type="sldNum" sz="quarter" idx="10"/>
          </p:nvPr>
        </p:nvSpPr>
        <p:spPr/>
        <p:txBody>
          <a:bodyPr/>
          <a:lstStyle/>
          <a:p>
            <a:fld id="{A3D1C70C-36A2-44FC-A083-98959550CFF4}" type="slidenum">
              <a:rPr lang="en-US" smtClean="0"/>
              <a:pPr/>
              <a:t>23</a:t>
            </a:fld>
            <a:endParaRPr lang="en-US"/>
          </a:p>
        </p:txBody>
      </p:sp>
    </p:spTree>
    <p:extLst>
      <p:ext uri="{BB962C8B-B14F-4D97-AF65-F5344CB8AC3E}">
        <p14:creationId xmlns:p14="http://schemas.microsoft.com/office/powerpoint/2010/main" val="4098793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F9219-3FA9-43D2-AE91-46B73D2C2A87}"/>
              </a:ext>
            </a:extLst>
          </p:cNvPr>
          <p:cNvSpPr>
            <a:spLocks noGrp="1"/>
          </p:cNvSpPr>
          <p:nvPr>
            <p:ph type="title"/>
          </p:nvPr>
        </p:nvSpPr>
        <p:spPr/>
        <p:txBody>
          <a:bodyPr/>
          <a:lstStyle/>
          <a:p>
            <a:r>
              <a:rPr lang="en-US" sz="3600" i="0">
                <a:effectLst/>
                <a:latin typeface="+mj-lt"/>
              </a:rPr>
              <a:t>Proctor Cache and Secondary Save Locations</a:t>
            </a:r>
            <a:endParaRPr lang="en-US" sz="3600">
              <a:latin typeface="+mj-lt"/>
            </a:endParaRPr>
          </a:p>
        </p:txBody>
      </p:sp>
      <p:sp>
        <p:nvSpPr>
          <p:cNvPr id="3" name="Text Placeholder 2">
            <a:extLst>
              <a:ext uri="{FF2B5EF4-FFF2-40B4-BE49-F238E27FC236}">
                <a16:creationId xmlns:a16="http://schemas.microsoft.com/office/drawing/2014/main" id="{E508245F-BD5F-40CD-BC44-7568E7CE2047}"/>
              </a:ext>
            </a:extLst>
          </p:cNvPr>
          <p:cNvSpPr>
            <a:spLocks noGrp="1"/>
          </p:cNvSpPr>
          <p:nvPr>
            <p:ph type="body" sz="quarter" idx="11"/>
          </p:nvPr>
        </p:nvSpPr>
        <p:spPr>
          <a:xfrm>
            <a:off x="171451" y="1626669"/>
            <a:ext cx="11849100" cy="4399481"/>
          </a:xfrm>
        </p:spPr>
        <p:txBody>
          <a:bodyPr>
            <a:normAutofit fontScale="92500" lnSpcReduction="10000"/>
          </a:bodyPr>
          <a:lstStyle/>
          <a:p>
            <a:pPr>
              <a:lnSpc>
                <a:spcPct val="110000"/>
              </a:lnSpc>
              <a:spcAft>
                <a:spcPts val="600"/>
              </a:spcAft>
            </a:pPr>
            <a:r>
              <a:rPr lang="en-US" sz="3000" dirty="0"/>
              <a:t>Proctor caching is no longer required due to enhancements in how the test content is delivered to student testing devices. This update will be seamless for students, and their testing experiences will remain the same as in past assessment administrations.</a:t>
            </a:r>
          </a:p>
          <a:p>
            <a:pPr>
              <a:lnSpc>
                <a:spcPct val="110000"/>
              </a:lnSpc>
              <a:spcAft>
                <a:spcPts val="600"/>
              </a:spcAft>
            </a:pPr>
            <a:r>
              <a:rPr lang="en-US" sz="3000" dirty="0"/>
              <a:t>Start Strong tests are published in a way where content is automatically downloaded and secondary save locations are ignored. Configurations used in previous testing administrations will not impact the ability to administer Start Strong.</a:t>
            </a:r>
          </a:p>
          <a:p>
            <a:endParaRPr lang="en-US" dirty="0"/>
          </a:p>
        </p:txBody>
      </p:sp>
      <p:sp>
        <p:nvSpPr>
          <p:cNvPr id="4" name="Slide Number Placeholder 3">
            <a:extLst>
              <a:ext uri="{FF2B5EF4-FFF2-40B4-BE49-F238E27FC236}">
                <a16:creationId xmlns:a16="http://schemas.microsoft.com/office/drawing/2014/main" id="{BA7286AC-63D6-4ED9-8889-D5B4E619632E}"/>
              </a:ext>
            </a:extLst>
          </p:cNvPr>
          <p:cNvSpPr>
            <a:spLocks noGrp="1"/>
          </p:cNvSpPr>
          <p:nvPr>
            <p:ph type="sldNum" sz="quarter" idx="10"/>
          </p:nvPr>
        </p:nvSpPr>
        <p:spPr/>
        <p:txBody>
          <a:bodyPr/>
          <a:lstStyle/>
          <a:p>
            <a:fld id="{A3D1C70C-36A2-44FC-A083-98959550CFF4}" type="slidenum">
              <a:rPr lang="en-US" smtClean="0"/>
              <a:pPr/>
              <a:t>24</a:t>
            </a:fld>
            <a:endParaRPr lang="en-US"/>
          </a:p>
        </p:txBody>
      </p:sp>
    </p:spTree>
    <p:extLst>
      <p:ext uri="{BB962C8B-B14F-4D97-AF65-F5344CB8AC3E}">
        <p14:creationId xmlns:p14="http://schemas.microsoft.com/office/powerpoint/2010/main" val="2344516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8-F209-4A4E-89A3-7F62E6EDEA57}"/>
              </a:ext>
            </a:extLst>
          </p:cNvPr>
          <p:cNvSpPr>
            <a:spLocks noGrp="1"/>
          </p:cNvSpPr>
          <p:nvPr>
            <p:ph type="title"/>
          </p:nvPr>
        </p:nvSpPr>
        <p:spPr/>
        <p:txBody>
          <a:bodyPr/>
          <a:lstStyle/>
          <a:p>
            <a:r>
              <a:rPr lang="en-US" i="0">
                <a:effectLst/>
                <a:latin typeface="+mj-lt"/>
              </a:rPr>
              <a:t>User Management</a:t>
            </a:r>
            <a:endParaRPr lang="en-US">
              <a:latin typeface="+mj-lt"/>
            </a:endParaRPr>
          </a:p>
        </p:txBody>
      </p:sp>
      <p:sp>
        <p:nvSpPr>
          <p:cNvPr id="3" name="Text Placeholder 2">
            <a:extLst>
              <a:ext uri="{FF2B5EF4-FFF2-40B4-BE49-F238E27FC236}">
                <a16:creationId xmlns:a16="http://schemas.microsoft.com/office/drawing/2014/main" id="{EFDC9B8D-8A93-4B30-9966-603C5FFAC425}"/>
              </a:ext>
            </a:extLst>
          </p:cNvPr>
          <p:cNvSpPr>
            <a:spLocks noGrp="1"/>
          </p:cNvSpPr>
          <p:nvPr>
            <p:ph type="body" sz="quarter" idx="11"/>
          </p:nvPr>
        </p:nvSpPr>
        <p:spPr/>
        <p:txBody>
          <a:bodyPr>
            <a:normAutofit lnSpcReduction="10000"/>
          </a:bodyPr>
          <a:lstStyle/>
          <a:p>
            <a:pPr marL="0" lvl="0" indent="0" defTabSz="914377">
              <a:lnSpc>
                <a:spcPct val="110000"/>
              </a:lnSpc>
              <a:spcAft>
                <a:spcPts val="600"/>
              </a:spcAft>
              <a:buNone/>
              <a:defRPr/>
            </a:pPr>
            <a:r>
              <a:rPr lang="en-US" sz="2600" dirty="0">
                <a:solidFill>
                  <a:sysClr val="windowText" lastClr="000000"/>
                </a:solidFill>
                <a:latin typeface="+mn-lt"/>
              </a:rPr>
              <a:t>PAN user accounts need to be provided for staff who will administer the test, review student results, and/or who need to make updates in PAN. Resources to help with this process are available in the following locations:</a:t>
            </a:r>
          </a:p>
          <a:p>
            <a:pPr marL="685165" lvl="1" indent="-227965" defTabSz="914377">
              <a:lnSpc>
                <a:spcPct val="110000"/>
              </a:lnSpc>
              <a:spcBef>
                <a:spcPts val="1000"/>
              </a:spcBef>
              <a:spcAft>
                <a:spcPts val="600"/>
              </a:spcAft>
              <a:defRPr/>
            </a:pPr>
            <a:r>
              <a:rPr lang="en-US" sz="2600" dirty="0">
                <a:solidFill>
                  <a:sysClr val="windowText" lastClr="000000"/>
                </a:solidFill>
                <a:latin typeface="+mn-lt"/>
                <a:hlinkClick r:id="rId3"/>
              </a:rPr>
              <a:t>PAN</a:t>
            </a:r>
            <a:r>
              <a:rPr lang="en-US" sz="2600" dirty="0">
                <a:solidFill>
                  <a:sysClr val="windowText" lastClr="000000"/>
                </a:solidFill>
                <a:latin typeface="+mn-lt"/>
              </a:rPr>
              <a:t>, located under </a:t>
            </a:r>
            <a:r>
              <a:rPr lang="en-US" sz="2600" b="1" dirty="0">
                <a:solidFill>
                  <a:sysClr val="windowText" lastClr="000000"/>
                </a:solidFill>
                <a:latin typeface="+mn-lt"/>
              </a:rPr>
              <a:t>Support &gt; Documentation </a:t>
            </a:r>
            <a:r>
              <a:rPr lang="en-US" sz="2600" dirty="0">
                <a:solidFill>
                  <a:sysClr val="windowText" lastClr="000000"/>
                </a:solidFill>
                <a:latin typeface="+mn-lt"/>
              </a:rPr>
              <a:t>section:</a:t>
            </a:r>
            <a:endParaRPr lang="en-US" sz="2600" dirty="0">
              <a:solidFill>
                <a:sysClr val="windowText" lastClr="000000"/>
              </a:solidFill>
              <a:latin typeface="+mn-lt"/>
              <a:cs typeface="Calibri"/>
            </a:endParaRPr>
          </a:p>
          <a:p>
            <a:pPr marL="1142365" lvl="2" indent="-227965" defTabSz="914377">
              <a:lnSpc>
                <a:spcPct val="110000"/>
              </a:lnSpc>
              <a:spcBef>
                <a:spcPts val="1000"/>
              </a:spcBef>
              <a:spcAft>
                <a:spcPts val="600"/>
              </a:spcAft>
              <a:defRPr/>
            </a:pPr>
            <a:r>
              <a:rPr lang="en-US" sz="2600" dirty="0">
                <a:solidFill>
                  <a:sysClr val="windowText" lastClr="000000"/>
                </a:solidFill>
                <a:latin typeface="+mn-lt"/>
              </a:rPr>
              <a:t>User File Field Definitions – gives details about the user account data fields.</a:t>
            </a:r>
            <a:endParaRPr lang="en-US" sz="2600" dirty="0">
              <a:solidFill>
                <a:sysClr val="windowText" lastClr="000000"/>
              </a:solidFill>
              <a:latin typeface="+mn-lt"/>
              <a:cs typeface="Calibri"/>
            </a:endParaRPr>
          </a:p>
          <a:p>
            <a:pPr marL="1142365" lvl="2" indent="-227965" defTabSz="914377">
              <a:lnSpc>
                <a:spcPct val="110000"/>
              </a:lnSpc>
              <a:spcBef>
                <a:spcPts val="1000"/>
              </a:spcBef>
              <a:spcAft>
                <a:spcPts val="600"/>
              </a:spcAft>
              <a:defRPr/>
            </a:pPr>
            <a:r>
              <a:rPr lang="en-US" sz="2600" dirty="0">
                <a:solidFill>
                  <a:sysClr val="windowText" lastClr="000000"/>
                </a:solidFill>
                <a:latin typeface="+mn-lt"/>
              </a:rPr>
              <a:t>User Role Matrix – gives information about user roles.</a:t>
            </a:r>
            <a:endParaRPr lang="en-US" sz="2600" dirty="0">
              <a:solidFill>
                <a:sysClr val="windowText" lastClr="000000"/>
              </a:solidFill>
              <a:latin typeface="+mn-lt"/>
              <a:cs typeface="Calibri" panose="020F0502020204030204"/>
            </a:endParaRPr>
          </a:p>
          <a:p>
            <a:pPr marL="685165" lvl="1" indent="-227965" defTabSz="914377">
              <a:lnSpc>
                <a:spcPct val="110000"/>
              </a:lnSpc>
              <a:spcBef>
                <a:spcPts val="1000"/>
              </a:spcBef>
              <a:spcAft>
                <a:spcPts val="600"/>
              </a:spcAft>
              <a:defRPr/>
            </a:pPr>
            <a:r>
              <a:rPr lang="en-US" sz="2600" dirty="0">
                <a:solidFill>
                  <a:sysClr val="windowText" lastClr="000000"/>
                </a:solidFill>
                <a:latin typeface="+mn-lt"/>
                <a:hlinkClick r:id="rId4"/>
              </a:rPr>
              <a:t>PAN Online Support</a:t>
            </a:r>
            <a:endParaRPr lang="en-US" sz="2600" dirty="0">
              <a:solidFill>
                <a:sysClr val="windowText" lastClr="000000"/>
              </a:solidFill>
              <a:latin typeface="+mn-lt"/>
            </a:endParaRPr>
          </a:p>
          <a:p>
            <a:pPr marL="1142365" lvl="2" indent="-227965" defTabSz="914377">
              <a:lnSpc>
                <a:spcPct val="110000"/>
              </a:lnSpc>
              <a:spcBef>
                <a:spcPts val="1000"/>
              </a:spcBef>
              <a:spcAft>
                <a:spcPts val="600"/>
              </a:spcAft>
              <a:defRPr/>
            </a:pPr>
            <a:r>
              <a:rPr lang="en-US" sz="2200" dirty="0">
                <a:solidFill>
                  <a:sysClr val="windowText" lastClr="000000"/>
                </a:solidFill>
                <a:latin typeface="+mn-lt"/>
              </a:rPr>
              <a:t>Provides step-by-step instructions for creating and managing user accounts.</a:t>
            </a:r>
            <a:endParaRPr lang="en-US" sz="2200" dirty="0">
              <a:solidFill>
                <a:sysClr val="windowText" lastClr="000000"/>
              </a:solidFill>
              <a:latin typeface="+mn-lt"/>
              <a:cs typeface="Calibri"/>
            </a:endParaRPr>
          </a:p>
          <a:p>
            <a:endParaRPr lang="en-US" dirty="0"/>
          </a:p>
        </p:txBody>
      </p:sp>
      <p:sp>
        <p:nvSpPr>
          <p:cNvPr id="4" name="Slide Number Placeholder 3">
            <a:extLst>
              <a:ext uri="{FF2B5EF4-FFF2-40B4-BE49-F238E27FC236}">
                <a16:creationId xmlns:a16="http://schemas.microsoft.com/office/drawing/2014/main" id="{FE44F17A-8161-4613-B2DA-95A71BFAC528}"/>
              </a:ext>
            </a:extLst>
          </p:cNvPr>
          <p:cNvSpPr>
            <a:spLocks noGrp="1"/>
          </p:cNvSpPr>
          <p:nvPr>
            <p:ph type="sldNum" sz="quarter" idx="10"/>
          </p:nvPr>
        </p:nvSpPr>
        <p:spPr/>
        <p:txBody>
          <a:bodyPr/>
          <a:lstStyle/>
          <a:p>
            <a:fld id="{A3D1C70C-36A2-44FC-A083-98959550CFF4}" type="slidenum">
              <a:rPr lang="en-US" smtClean="0"/>
              <a:pPr/>
              <a:t>25</a:t>
            </a:fld>
            <a:endParaRPr lang="en-US"/>
          </a:p>
        </p:txBody>
      </p:sp>
    </p:spTree>
    <p:extLst>
      <p:ext uri="{BB962C8B-B14F-4D97-AF65-F5344CB8AC3E}">
        <p14:creationId xmlns:p14="http://schemas.microsoft.com/office/powerpoint/2010/main" val="1551586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575C-D500-4A4E-BB91-DEFB559EB9B2}"/>
              </a:ext>
            </a:extLst>
          </p:cNvPr>
          <p:cNvSpPr>
            <a:spLocks noGrp="1"/>
          </p:cNvSpPr>
          <p:nvPr>
            <p:ph type="title"/>
          </p:nvPr>
        </p:nvSpPr>
        <p:spPr/>
        <p:txBody>
          <a:bodyPr/>
          <a:lstStyle/>
          <a:p>
            <a:r>
              <a:rPr lang="en-US" i="0" dirty="0">
                <a:effectLst/>
                <a:latin typeface="+mj-lt"/>
              </a:rPr>
              <a:t>Infrastructure Trial (1 of 2)</a:t>
            </a:r>
            <a:endParaRPr lang="en-US" dirty="0">
              <a:latin typeface="+mj-lt"/>
            </a:endParaRPr>
          </a:p>
        </p:txBody>
      </p:sp>
      <p:sp>
        <p:nvSpPr>
          <p:cNvPr id="3" name="Text Placeholder 2">
            <a:extLst>
              <a:ext uri="{FF2B5EF4-FFF2-40B4-BE49-F238E27FC236}">
                <a16:creationId xmlns:a16="http://schemas.microsoft.com/office/drawing/2014/main" id="{EC1C84B5-0049-44CB-8DBF-7031D1F867ED}"/>
              </a:ext>
            </a:extLst>
          </p:cNvPr>
          <p:cNvSpPr>
            <a:spLocks noGrp="1"/>
          </p:cNvSpPr>
          <p:nvPr>
            <p:ph type="body" sz="quarter" idx="11"/>
          </p:nvPr>
        </p:nvSpPr>
        <p:spPr/>
        <p:txBody>
          <a:bodyPr>
            <a:normAutofit fontScale="85000" lnSpcReduction="20000"/>
          </a:bodyPr>
          <a:lstStyle/>
          <a:p>
            <a:pPr marL="0" lvl="0" indent="0" defTabSz="914377">
              <a:lnSpc>
                <a:spcPct val="120000"/>
              </a:lnSpc>
              <a:spcAft>
                <a:spcPts val="2400"/>
              </a:spcAft>
              <a:buNone/>
              <a:defRPr/>
            </a:pPr>
            <a:r>
              <a:rPr lang="en-US" sz="2400" dirty="0">
                <a:solidFill>
                  <a:sysClr val="windowText" lastClr="000000"/>
                </a:solidFill>
                <a:latin typeface="+mn-lt"/>
                <a:cs typeface="Calibri"/>
              </a:rPr>
              <a:t>Infrastructure trial may begin on August 10, 2022 through the </a:t>
            </a:r>
            <a:r>
              <a:rPr lang="en-US" sz="2400" u="sng" dirty="0">
                <a:solidFill>
                  <a:sysClr val="windowText" lastClr="000000"/>
                </a:solidFill>
                <a:latin typeface="+mn-lt"/>
                <a:hlinkClick r:id="rId3"/>
              </a:rPr>
              <a:t>PearsonAccess</a:t>
            </a:r>
            <a:r>
              <a:rPr lang="en-US" sz="2400" u="sng" baseline="30000" dirty="0">
                <a:solidFill>
                  <a:sysClr val="windowText" lastClr="000000"/>
                </a:solidFill>
                <a:latin typeface="+mn-lt"/>
                <a:hlinkClick r:id="rId3"/>
              </a:rPr>
              <a:t>next</a:t>
            </a:r>
            <a:r>
              <a:rPr lang="en-US" sz="2400" u="sng" dirty="0">
                <a:solidFill>
                  <a:sysClr val="windowText" lastClr="000000"/>
                </a:solidFill>
                <a:latin typeface="+mn-lt"/>
                <a:hlinkClick r:id="rId3"/>
              </a:rPr>
              <a:t> Training Site</a:t>
            </a:r>
            <a:r>
              <a:rPr lang="en-US" sz="2400" u="sng" dirty="0">
                <a:solidFill>
                  <a:sysClr val="windowText" lastClr="000000"/>
                </a:solidFill>
                <a:latin typeface="+mn-lt"/>
              </a:rPr>
              <a:t>.</a:t>
            </a:r>
          </a:p>
          <a:p>
            <a:pPr marL="0" lvl="0" indent="0" defTabSz="914377">
              <a:lnSpc>
                <a:spcPct val="120000"/>
              </a:lnSpc>
              <a:spcAft>
                <a:spcPts val="600"/>
              </a:spcAft>
              <a:buNone/>
              <a:defRPr/>
            </a:pPr>
            <a:r>
              <a:rPr lang="en-US" sz="2400" dirty="0">
                <a:solidFill>
                  <a:sysClr val="windowText" lastClr="000000"/>
                </a:solidFill>
                <a:latin typeface="+mn-lt"/>
              </a:rPr>
              <a:t>When planning for and administering the infrastructure trial, keep the following in mind:</a:t>
            </a:r>
            <a:endParaRPr lang="en-US" sz="2400" dirty="0">
              <a:solidFill>
                <a:sysClr val="windowText" lastClr="000000"/>
              </a:solidFill>
              <a:latin typeface="+mn-lt"/>
              <a:cs typeface="Calibri"/>
            </a:endParaRPr>
          </a:p>
          <a:p>
            <a:pPr marL="685165" lvl="1" indent="-227965" defTabSz="914377">
              <a:lnSpc>
                <a:spcPct val="120000"/>
              </a:lnSpc>
              <a:spcBef>
                <a:spcPts val="1000"/>
              </a:spcBef>
              <a:spcAft>
                <a:spcPts val="600"/>
              </a:spcAft>
              <a:defRPr/>
            </a:pPr>
            <a:r>
              <a:rPr lang="en-US" sz="2400" dirty="0">
                <a:solidFill>
                  <a:sysClr val="windowText" lastClr="000000"/>
                </a:solidFill>
                <a:latin typeface="+mn-lt"/>
              </a:rPr>
              <a:t>It takes approximately 60 minutes to administer after setup.</a:t>
            </a:r>
            <a:endParaRPr lang="en-US" sz="2400" dirty="0">
              <a:solidFill>
                <a:sysClr val="windowText" lastClr="000000"/>
              </a:solidFill>
              <a:latin typeface="+mn-lt"/>
              <a:ea typeface="Calibri"/>
              <a:cs typeface="Calibri"/>
            </a:endParaRPr>
          </a:p>
          <a:p>
            <a:pPr marL="685165" lvl="1" indent="-227965" defTabSz="914377">
              <a:lnSpc>
                <a:spcPct val="120000"/>
              </a:lnSpc>
              <a:spcBef>
                <a:spcPts val="1000"/>
              </a:spcBef>
              <a:spcAft>
                <a:spcPts val="600"/>
              </a:spcAft>
              <a:defRPr/>
            </a:pPr>
            <a:r>
              <a:rPr lang="en-US" sz="2400" dirty="0">
                <a:solidFill>
                  <a:sysClr val="windowText" lastClr="000000"/>
                </a:solidFill>
                <a:latin typeface="+mn-lt"/>
                <a:ea typeface="Calibri"/>
                <a:cs typeface="Calibri"/>
                <a:sym typeface="Calibri"/>
              </a:rPr>
              <a:t>Ensure student devices meet the system requirements for TestNav.</a:t>
            </a:r>
            <a:endParaRPr lang="en-US" sz="2400" dirty="0">
              <a:solidFill>
                <a:sysClr val="windowText" lastClr="000000"/>
              </a:solidFill>
              <a:latin typeface="+mn-lt"/>
              <a:ea typeface="Calibri"/>
              <a:cs typeface="Calibri"/>
            </a:endParaRPr>
          </a:p>
          <a:p>
            <a:pPr marL="685165" lvl="1" indent="-227965" defTabSz="914377">
              <a:lnSpc>
                <a:spcPct val="120000"/>
              </a:lnSpc>
              <a:spcBef>
                <a:spcPts val="1000"/>
              </a:spcBef>
              <a:spcAft>
                <a:spcPts val="600"/>
              </a:spcAft>
              <a:defRPr/>
            </a:pPr>
            <a:r>
              <a:rPr lang="en-US" sz="2400" dirty="0">
                <a:solidFill>
                  <a:sysClr val="windowText" lastClr="000000"/>
                </a:solidFill>
                <a:latin typeface="+mn-lt"/>
                <a:ea typeface="Calibri"/>
                <a:cs typeface="Calibri"/>
                <a:sym typeface="Calibri"/>
              </a:rPr>
              <a:t>Ensure students are able to access and log into TestNav.</a:t>
            </a:r>
            <a:endParaRPr lang="en-US" sz="2400" dirty="0">
              <a:solidFill>
                <a:sysClr val="windowText" lastClr="000000"/>
              </a:solidFill>
              <a:latin typeface="+mn-lt"/>
              <a:ea typeface="Calibri"/>
              <a:cs typeface="Calibri"/>
            </a:endParaRPr>
          </a:p>
          <a:p>
            <a:pPr marL="685165" lvl="1" indent="-227965" defTabSz="914377">
              <a:lnSpc>
                <a:spcPct val="120000"/>
              </a:lnSpc>
              <a:spcBef>
                <a:spcPts val="1000"/>
              </a:spcBef>
              <a:spcAft>
                <a:spcPts val="600"/>
              </a:spcAft>
              <a:defRPr/>
            </a:pPr>
            <a:r>
              <a:rPr lang="en-US" sz="2400" dirty="0">
                <a:solidFill>
                  <a:sysClr val="windowText" lastClr="000000"/>
                </a:solidFill>
                <a:latin typeface="+mn-lt"/>
                <a:ea typeface="Calibri"/>
                <a:cs typeface="Calibri"/>
                <a:sym typeface="Calibri"/>
              </a:rPr>
              <a:t>Ensure test administrators are able to: </a:t>
            </a:r>
            <a:endParaRPr lang="en-US" sz="2400" dirty="0">
              <a:solidFill>
                <a:sysClr val="windowText" lastClr="000000"/>
              </a:solidFill>
              <a:latin typeface="+mn-lt"/>
              <a:ea typeface="Calibri"/>
              <a:cs typeface="Calibri"/>
            </a:endParaRPr>
          </a:p>
          <a:p>
            <a:pPr marL="1142365" lvl="2" indent="-227965" defTabSz="914377">
              <a:lnSpc>
                <a:spcPct val="120000"/>
              </a:lnSpc>
              <a:spcBef>
                <a:spcPts val="1000"/>
              </a:spcBef>
              <a:spcAft>
                <a:spcPts val="600"/>
              </a:spcAft>
              <a:buFont typeface="Wingdings" panose="05000000000000000000" pitchFamily="2" charset="2"/>
              <a:buChar char="ü"/>
              <a:defRPr/>
            </a:pPr>
            <a:r>
              <a:rPr lang="en-US" sz="2400" dirty="0">
                <a:solidFill>
                  <a:sysClr val="windowText" lastClr="000000"/>
                </a:solidFill>
                <a:latin typeface="+mn-lt"/>
                <a:ea typeface="Calibri"/>
                <a:cs typeface="Calibri"/>
                <a:sym typeface="Calibri"/>
              </a:rPr>
              <a:t>Login to PAN.</a:t>
            </a:r>
            <a:endParaRPr lang="en-US" sz="2400" dirty="0">
              <a:solidFill>
                <a:sysClr val="windowText" lastClr="000000"/>
              </a:solidFill>
              <a:latin typeface="+mn-lt"/>
              <a:ea typeface="Calibri"/>
              <a:cs typeface="Calibri"/>
            </a:endParaRPr>
          </a:p>
          <a:p>
            <a:pPr marL="1142365" lvl="2" indent="-227965" defTabSz="914377">
              <a:lnSpc>
                <a:spcPct val="120000"/>
              </a:lnSpc>
              <a:spcBef>
                <a:spcPts val="1000"/>
              </a:spcBef>
              <a:spcAft>
                <a:spcPts val="600"/>
              </a:spcAft>
              <a:buFont typeface="Wingdings" panose="05000000000000000000" pitchFamily="2" charset="2"/>
              <a:buChar char="ü"/>
              <a:defRPr/>
            </a:pPr>
            <a:r>
              <a:rPr lang="en-US" sz="2400" dirty="0">
                <a:solidFill>
                  <a:sysClr val="windowText" lastClr="000000"/>
                </a:solidFill>
                <a:latin typeface="+mn-lt"/>
                <a:ea typeface="Calibri"/>
                <a:cs typeface="Calibri"/>
                <a:sym typeface="Calibri"/>
              </a:rPr>
              <a:t>Track progress of tests.</a:t>
            </a:r>
            <a:endParaRPr lang="en-US" sz="2400" dirty="0">
              <a:solidFill>
                <a:sysClr val="windowText" lastClr="000000"/>
              </a:solidFill>
              <a:latin typeface="+mn-lt"/>
              <a:ea typeface="Calibri"/>
              <a:cs typeface="Calibri"/>
            </a:endParaRPr>
          </a:p>
          <a:p>
            <a:pPr marL="1142365" lvl="2" indent="-227965" defTabSz="914377">
              <a:lnSpc>
                <a:spcPct val="120000"/>
              </a:lnSpc>
              <a:spcBef>
                <a:spcPts val="1000"/>
              </a:spcBef>
              <a:spcAft>
                <a:spcPts val="600"/>
              </a:spcAft>
              <a:buFont typeface="Wingdings" panose="05000000000000000000" pitchFamily="2" charset="2"/>
              <a:buChar char="ü"/>
              <a:defRPr/>
            </a:pPr>
            <a:r>
              <a:rPr lang="en-US" sz="2400" dirty="0">
                <a:solidFill>
                  <a:sysClr val="windowText" lastClr="000000"/>
                </a:solidFill>
                <a:latin typeface="+mn-lt"/>
                <a:cs typeface="Calibri"/>
                <a:sym typeface="Calibri"/>
              </a:rPr>
              <a:t>Lock and unlock test units.</a:t>
            </a:r>
            <a:endParaRPr lang="en-US" dirty="0">
              <a:latin typeface="+mn-lt"/>
            </a:endParaRPr>
          </a:p>
        </p:txBody>
      </p:sp>
      <p:sp>
        <p:nvSpPr>
          <p:cNvPr id="4" name="Slide Number Placeholder 3">
            <a:extLst>
              <a:ext uri="{FF2B5EF4-FFF2-40B4-BE49-F238E27FC236}">
                <a16:creationId xmlns:a16="http://schemas.microsoft.com/office/drawing/2014/main" id="{F5BFBEB2-C7A4-4505-89F1-B60659483926}"/>
              </a:ext>
            </a:extLst>
          </p:cNvPr>
          <p:cNvSpPr>
            <a:spLocks noGrp="1"/>
          </p:cNvSpPr>
          <p:nvPr>
            <p:ph type="sldNum" sz="quarter" idx="10"/>
          </p:nvPr>
        </p:nvSpPr>
        <p:spPr/>
        <p:txBody>
          <a:bodyPr/>
          <a:lstStyle/>
          <a:p>
            <a:fld id="{A3D1C70C-36A2-44FC-A083-98959550CFF4}" type="slidenum">
              <a:rPr lang="en-US" smtClean="0"/>
              <a:pPr/>
              <a:t>26</a:t>
            </a:fld>
            <a:endParaRPr lang="en-US"/>
          </a:p>
        </p:txBody>
      </p:sp>
    </p:spTree>
    <p:extLst>
      <p:ext uri="{BB962C8B-B14F-4D97-AF65-F5344CB8AC3E}">
        <p14:creationId xmlns:p14="http://schemas.microsoft.com/office/powerpoint/2010/main" val="3360990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575C-D500-4A4E-BB91-DEFB559EB9B2}"/>
              </a:ext>
            </a:extLst>
          </p:cNvPr>
          <p:cNvSpPr>
            <a:spLocks noGrp="1"/>
          </p:cNvSpPr>
          <p:nvPr>
            <p:ph type="title"/>
          </p:nvPr>
        </p:nvSpPr>
        <p:spPr/>
        <p:txBody>
          <a:bodyPr/>
          <a:lstStyle/>
          <a:p>
            <a:r>
              <a:rPr lang="en-US" i="0" dirty="0">
                <a:effectLst/>
                <a:latin typeface="+mj-lt"/>
              </a:rPr>
              <a:t>Infrastructure Trial (2 of 2)</a:t>
            </a:r>
            <a:endParaRPr lang="en-US" dirty="0">
              <a:latin typeface="+mj-lt"/>
            </a:endParaRPr>
          </a:p>
        </p:txBody>
      </p:sp>
      <p:sp>
        <p:nvSpPr>
          <p:cNvPr id="3" name="Text Placeholder 2">
            <a:extLst>
              <a:ext uri="{FF2B5EF4-FFF2-40B4-BE49-F238E27FC236}">
                <a16:creationId xmlns:a16="http://schemas.microsoft.com/office/drawing/2014/main" id="{EC1C84B5-0049-44CB-8DBF-7031D1F867ED}"/>
              </a:ext>
            </a:extLst>
          </p:cNvPr>
          <p:cNvSpPr>
            <a:spLocks noGrp="1"/>
          </p:cNvSpPr>
          <p:nvPr>
            <p:ph type="body" sz="quarter" idx="11"/>
          </p:nvPr>
        </p:nvSpPr>
        <p:spPr/>
        <p:txBody>
          <a:bodyPr>
            <a:normAutofit fontScale="92500" lnSpcReduction="20000"/>
          </a:bodyPr>
          <a:lstStyle/>
          <a:p>
            <a:pPr marL="0" lvl="0" indent="0" defTabSz="914377">
              <a:lnSpc>
                <a:spcPct val="120000"/>
              </a:lnSpc>
              <a:spcAft>
                <a:spcPts val="2400"/>
              </a:spcAft>
              <a:buNone/>
              <a:defRPr/>
            </a:pPr>
            <a:r>
              <a:rPr lang="en-US" sz="2400" dirty="0">
                <a:solidFill>
                  <a:sysClr val="windowText" lastClr="000000"/>
                </a:solidFill>
                <a:latin typeface="+mn-lt"/>
                <a:cs typeface="Calibri"/>
              </a:rPr>
              <a:t>Occasionally technology concerns that stemmed from locally controlled configurations have been reported during past administrations. These concerns may have been identified and resolved prior to the start of testing had an infrastructure trial had been performed.</a:t>
            </a:r>
          </a:p>
          <a:p>
            <a:pPr marL="0" lvl="0" indent="0" defTabSz="914377">
              <a:lnSpc>
                <a:spcPct val="120000"/>
              </a:lnSpc>
              <a:spcAft>
                <a:spcPts val="2400"/>
              </a:spcAft>
              <a:buNone/>
              <a:defRPr/>
            </a:pPr>
            <a:r>
              <a:rPr lang="en-US" sz="2400" dirty="0">
                <a:solidFill>
                  <a:sysClr val="windowText" lastClr="000000"/>
                </a:solidFill>
                <a:latin typeface="+mn-lt"/>
                <a:cs typeface="Calibri"/>
              </a:rPr>
              <a:t>Technology Coordinators may schedule time with the Field Services Engineering support specialists before testing for questions on technology setup, TestNav, proctor caching, configurations, and infrastructure trials. To schedule office hours, log into PAN and select the “Schedule Technical Assistance” option on the PAN home screen.</a:t>
            </a:r>
          </a:p>
          <a:p>
            <a:pPr marL="0" indent="0" defTabSz="914377">
              <a:lnSpc>
                <a:spcPct val="120000"/>
              </a:lnSpc>
              <a:spcAft>
                <a:spcPts val="2400"/>
              </a:spcAft>
              <a:buNone/>
              <a:defRPr/>
            </a:pPr>
            <a:r>
              <a:rPr lang="en-US" sz="2400" b="1" dirty="0">
                <a:solidFill>
                  <a:sysClr val="windowText" lastClr="000000"/>
                </a:solidFill>
                <a:latin typeface="+mn-lt"/>
                <a:cs typeface="Calibri"/>
              </a:rPr>
              <a:t>Note: </a:t>
            </a:r>
            <a:r>
              <a:rPr lang="en-US" sz="2400" dirty="0">
                <a:solidFill>
                  <a:sysClr val="windowText" lastClr="000000"/>
                </a:solidFill>
                <a:latin typeface="+mn-lt"/>
                <a:cs typeface="Calibri"/>
              </a:rPr>
              <a:t>The “Schedule Technical Assistance” option is for technical troubleshooting and questions regarding technology setup and support. This should not be used for support of data files or other platform questions.</a:t>
            </a:r>
          </a:p>
        </p:txBody>
      </p:sp>
      <p:sp>
        <p:nvSpPr>
          <p:cNvPr id="4" name="Slide Number Placeholder 3">
            <a:extLst>
              <a:ext uri="{FF2B5EF4-FFF2-40B4-BE49-F238E27FC236}">
                <a16:creationId xmlns:a16="http://schemas.microsoft.com/office/drawing/2014/main" id="{8B56528D-A95D-4620-94F2-34C78AB13539}"/>
              </a:ext>
            </a:extLst>
          </p:cNvPr>
          <p:cNvSpPr>
            <a:spLocks noGrp="1"/>
          </p:cNvSpPr>
          <p:nvPr>
            <p:ph type="sldNum" sz="quarter" idx="10"/>
          </p:nvPr>
        </p:nvSpPr>
        <p:spPr/>
        <p:txBody>
          <a:bodyPr/>
          <a:lstStyle/>
          <a:p>
            <a:fld id="{A3D1C70C-36A2-44FC-A083-98959550CFF4}" type="slidenum">
              <a:rPr lang="en-US" smtClean="0"/>
              <a:pPr/>
              <a:t>27</a:t>
            </a:fld>
            <a:endParaRPr lang="en-US"/>
          </a:p>
        </p:txBody>
      </p:sp>
    </p:spTree>
    <p:extLst>
      <p:ext uri="{BB962C8B-B14F-4D97-AF65-F5344CB8AC3E}">
        <p14:creationId xmlns:p14="http://schemas.microsoft.com/office/powerpoint/2010/main" val="4197555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7CF0-2E33-4F65-8AE3-9232519DEA8B}"/>
              </a:ext>
            </a:extLst>
          </p:cNvPr>
          <p:cNvSpPr>
            <a:spLocks noGrp="1"/>
          </p:cNvSpPr>
          <p:nvPr>
            <p:ph type="title"/>
          </p:nvPr>
        </p:nvSpPr>
        <p:spPr/>
        <p:txBody>
          <a:bodyPr/>
          <a:lstStyle/>
          <a:p>
            <a:r>
              <a:rPr lang="en-US" i="0">
                <a:effectLst/>
                <a:latin typeface="+mj-lt"/>
              </a:rPr>
              <a:t>Practice Tests and Tutorials</a:t>
            </a:r>
            <a:endParaRPr lang="en-US">
              <a:latin typeface="+mj-lt"/>
            </a:endParaRPr>
          </a:p>
        </p:txBody>
      </p:sp>
      <p:graphicFrame>
        <p:nvGraphicFramePr>
          <p:cNvPr id="6" name="Table 11">
            <a:extLst>
              <a:ext uri="{FF2B5EF4-FFF2-40B4-BE49-F238E27FC236}">
                <a16:creationId xmlns:a16="http://schemas.microsoft.com/office/drawing/2014/main" id="{1D95979B-AC1B-4D8E-90B0-FE488806E373}"/>
              </a:ext>
            </a:extLst>
          </p:cNvPr>
          <p:cNvGraphicFramePr>
            <a:graphicFrameLocks/>
          </p:cNvGraphicFramePr>
          <p:nvPr>
            <p:extLst>
              <p:ext uri="{D42A27DB-BD31-4B8C-83A1-F6EECF244321}">
                <p14:modId xmlns:p14="http://schemas.microsoft.com/office/powerpoint/2010/main" val="2860072474"/>
              </p:ext>
            </p:extLst>
          </p:nvPr>
        </p:nvGraphicFramePr>
        <p:xfrm>
          <a:off x="171450" y="1719211"/>
          <a:ext cx="11696700" cy="3548513"/>
        </p:xfrm>
        <a:graphic>
          <a:graphicData uri="http://schemas.openxmlformats.org/drawingml/2006/table">
            <a:tbl>
              <a:tblPr firstRow="1" bandRow="1"/>
              <a:tblGrid>
                <a:gridCol w="3898900">
                  <a:extLst>
                    <a:ext uri="{9D8B030D-6E8A-4147-A177-3AD203B41FA5}">
                      <a16:colId xmlns:a16="http://schemas.microsoft.com/office/drawing/2014/main" val="3343079139"/>
                    </a:ext>
                  </a:extLst>
                </a:gridCol>
                <a:gridCol w="4131156">
                  <a:extLst>
                    <a:ext uri="{9D8B030D-6E8A-4147-A177-3AD203B41FA5}">
                      <a16:colId xmlns:a16="http://schemas.microsoft.com/office/drawing/2014/main" val="531420482"/>
                    </a:ext>
                  </a:extLst>
                </a:gridCol>
                <a:gridCol w="3666644">
                  <a:extLst>
                    <a:ext uri="{9D8B030D-6E8A-4147-A177-3AD203B41FA5}">
                      <a16:colId xmlns:a16="http://schemas.microsoft.com/office/drawing/2014/main" val="1053593989"/>
                    </a:ext>
                  </a:extLst>
                </a:gridCol>
              </a:tblGrid>
              <a:tr h="72079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nSpc>
                          <a:spcPct val="100000"/>
                        </a:lnSpc>
                        <a:spcBef>
                          <a:spcPts val="0"/>
                        </a:spcBef>
                        <a:spcAft>
                          <a:spcPts val="0"/>
                        </a:spcAft>
                      </a:pPr>
                      <a:r>
                        <a:rPr lang="en-US" sz="2000">
                          <a:latin typeface="+mj-lt"/>
                        </a:rPr>
                        <a:t>Practice Tests </a:t>
                      </a:r>
                    </a:p>
                    <a:p>
                      <a:pPr>
                        <a:lnSpc>
                          <a:spcPct val="100000"/>
                        </a:lnSpc>
                        <a:spcBef>
                          <a:spcPts val="0"/>
                        </a:spcBef>
                        <a:spcAft>
                          <a:spcPts val="0"/>
                        </a:spcAft>
                      </a:pPr>
                      <a:r>
                        <a:rPr lang="en-US" sz="2000">
                          <a:latin typeface="+mj-lt"/>
                        </a:rPr>
                        <a:t>(TestNav Login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nSpc>
                          <a:spcPct val="100000"/>
                        </a:lnSpc>
                        <a:spcBef>
                          <a:spcPts val="0"/>
                        </a:spcBef>
                        <a:spcAft>
                          <a:spcPts val="0"/>
                        </a:spcAft>
                      </a:pPr>
                      <a:r>
                        <a:rPr lang="en-US" sz="2000">
                          <a:latin typeface="+mj-lt"/>
                        </a:rPr>
                        <a:t>Standalone Practice Tests </a:t>
                      </a:r>
                    </a:p>
                    <a:p>
                      <a:pPr>
                        <a:lnSpc>
                          <a:spcPct val="100000"/>
                        </a:lnSpc>
                        <a:spcBef>
                          <a:spcPts val="0"/>
                        </a:spcBef>
                        <a:spcAft>
                          <a:spcPts val="0"/>
                        </a:spcAft>
                      </a:pPr>
                      <a:r>
                        <a:rPr lang="en-US" sz="2000">
                          <a:latin typeface="+mj-lt"/>
                        </a:rPr>
                        <a:t>(No Login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nSpc>
                          <a:spcPct val="100000"/>
                        </a:lnSpc>
                        <a:spcBef>
                          <a:spcPts val="0"/>
                        </a:spcBef>
                        <a:spcAft>
                          <a:spcPts val="0"/>
                        </a:spcAft>
                      </a:pPr>
                      <a:r>
                        <a:rPr lang="en-US" sz="2000">
                          <a:latin typeface="+mj-lt"/>
                        </a:rPr>
                        <a:t>Tutorials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extLst>
                  <a:ext uri="{0D108BD9-81ED-4DB2-BD59-A6C34878D82A}">
                    <a16:rowId xmlns:a16="http://schemas.microsoft.com/office/drawing/2014/main" val="4207414861"/>
                  </a:ext>
                </a:extLst>
              </a:tr>
              <a:tr h="28277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nSpc>
                          <a:spcPct val="100000"/>
                        </a:lnSpc>
                        <a:spcBef>
                          <a:spcPts val="0"/>
                        </a:spcBef>
                        <a:spcAft>
                          <a:spcPts val="600"/>
                        </a:spcAft>
                        <a:buFont typeface="Arial" panose="020B0604020202020204" pitchFamily="34" charset="0"/>
                        <a:buNone/>
                      </a:pPr>
                      <a:r>
                        <a:rPr lang="en-US" sz="1600" b="1">
                          <a:latin typeface="+mj-lt"/>
                        </a:rPr>
                        <a:t>Students will be able to:</a:t>
                      </a:r>
                    </a:p>
                    <a:p>
                      <a:pPr marL="285750" indent="-285750">
                        <a:lnSpc>
                          <a:spcPct val="100000"/>
                        </a:lnSpc>
                        <a:spcBef>
                          <a:spcPts val="0"/>
                        </a:spcBef>
                        <a:spcAft>
                          <a:spcPts val="600"/>
                        </a:spcAft>
                        <a:buFont typeface="Arial" panose="020B0604020202020204" pitchFamily="34" charset="0"/>
                        <a:buChar char="•"/>
                      </a:pPr>
                      <a:r>
                        <a:rPr lang="en-US" sz="1600">
                          <a:latin typeface="+mj-lt"/>
                        </a:rPr>
                        <a:t>Use the TestNav App to login with Student Testing Tickets printed from the </a:t>
                      </a:r>
                      <a:r>
                        <a:rPr lang="en-US" sz="1600" u="sng" err="1">
                          <a:latin typeface="+mj-lt"/>
                          <a:hlinkClick r:id="rId3"/>
                        </a:rPr>
                        <a:t>PearsonAccess</a:t>
                      </a:r>
                      <a:r>
                        <a:rPr lang="en-US" sz="1600" u="sng" baseline="30000" err="1">
                          <a:latin typeface="+mj-lt"/>
                          <a:hlinkClick r:id="rId3"/>
                        </a:rPr>
                        <a:t>next</a:t>
                      </a:r>
                      <a:r>
                        <a:rPr lang="en-US" sz="1600" u="sng">
                          <a:latin typeface="+mj-lt"/>
                          <a:hlinkClick r:id="rId3"/>
                        </a:rPr>
                        <a:t> Training Site</a:t>
                      </a:r>
                      <a:r>
                        <a:rPr lang="en-US" sz="1600" u="sng">
                          <a:latin typeface="+mj-lt"/>
                        </a:rPr>
                        <a:t>.</a:t>
                      </a:r>
                      <a:endParaRPr lang="en-US" sz="1600">
                        <a:latin typeface="+mj-lt"/>
                      </a:endParaRPr>
                    </a:p>
                    <a:p>
                      <a:pPr marL="285750" indent="-285750">
                        <a:lnSpc>
                          <a:spcPct val="100000"/>
                        </a:lnSpc>
                        <a:spcBef>
                          <a:spcPts val="0"/>
                        </a:spcBef>
                        <a:spcAft>
                          <a:spcPts val="600"/>
                        </a:spcAft>
                        <a:buFont typeface="Arial" panose="020B0604020202020204" pitchFamily="34" charset="0"/>
                        <a:buChar char="•"/>
                      </a:pPr>
                      <a:r>
                        <a:rPr lang="en-US" sz="1600">
                          <a:latin typeface="+mj-lt"/>
                        </a:rPr>
                        <a:t>Experience a simulation of live testing with test administrators.</a:t>
                      </a:r>
                    </a:p>
                    <a:p>
                      <a:pPr marL="285750" indent="-285750">
                        <a:lnSpc>
                          <a:spcPct val="100000"/>
                        </a:lnSpc>
                        <a:spcBef>
                          <a:spcPts val="0"/>
                        </a:spcBef>
                        <a:spcAft>
                          <a:spcPts val="600"/>
                        </a:spcAft>
                        <a:buFont typeface="Arial" panose="020B0604020202020204" pitchFamily="34" charset="0"/>
                        <a:buChar char="•"/>
                      </a:pPr>
                      <a:r>
                        <a:rPr lang="en-US" sz="1600">
                          <a:latin typeface="+mj-lt"/>
                        </a:rPr>
                        <a:t>Practice with test content based on prior-year standards in a standard (non-unit) test that</a:t>
                      </a:r>
                      <a:r>
                        <a:rPr lang="en-US" sz="1600">
                          <a:solidFill>
                            <a:schemeClr val="dk1"/>
                          </a:solidFill>
                          <a:latin typeface="+mj-lt"/>
                          <a:ea typeface="Calibri"/>
                          <a:cs typeface="Calibri"/>
                          <a:sym typeface="Calibri"/>
                        </a:rPr>
                        <a:t> that matches structure of Live Start Strong Tests.</a:t>
                      </a:r>
                      <a:endParaRPr lang="en-US" sz="1600">
                        <a:solidFill>
                          <a:schemeClr val="dk1"/>
                        </a:solidFill>
                        <a:latin typeface="+mj-lt"/>
                        <a:ea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600" b="1">
                          <a:latin typeface="+mj-lt"/>
                        </a:rPr>
                        <a:t>Students will be able to:</a:t>
                      </a:r>
                      <a:endParaRPr lang="en-US" sz="1600">
                        <a:solidFill>
                          <a:schemeClr val="dk1"/>
                        </a:solidFill>
                        <a:latin typeface="+mj-lt"/>
                        <a:cs typeface="Calibri"/>
                        <a:sym typeface="Calibri"/>
                      </a:endParaRPr>
                    </a:p>
                    <a:p>
                      <a:pPr marL="285750" indent="-285750">
                        <a:lnSpc>
                          <a:spcPct val="100000"/>
                        </a:lnSpc>
                        <a:spcBef>
                          <a:spcPts val="0"/>
                        </a:spcBef>
                        <a:spcAft>
                          <a:spcPts val="600"/>
                        </a:spcAft>
                        <a:buFont typeface="Arial" panose="020B0604020202020204" pitchFamily="34" charset="0"/>
                        <a:buChar char="•"/>
                      </a:pPr>
                      <a:r>
                        <a:rPr lang="en-US" sz="1600">
                          <a:solidFill>
                            <a:schemeClr val="dk1"/>
                          </a:solidFill>
                          <a:latin typeface="+mj-lt"/>
                          <a:cs typeface="Calibri"/>
                          <a:sym typeface="Calibri"/>
                        </a:rPr>
                        <a:t>Access the practice tests through the TestNav App or online at the </a:t>
                      </a:r>
                      <a:r>
                        <a:rPr lang="en-US" sz="1600">
                          <a:solidFill>
                            <a:schemeClr val="dk1"/>
                          </a:solidFill>
                          <a:latin typeface="+mj-lt"/>
                          <a:cs typeface="Calibri"/>
                          <a:sym typeface="Calibri"/>
                          <a:hlinkClick r:id="rId4"/>
                        </a:rPr>
                        <a:t>Practice Tests </a:t>
                      </a:r>
                      <a:r>
                        <a:rPr lang="en-US" sz="1600">
                          <a:solidFill>
                            <a:schemeClr val="dk1"/>
                          </a:solidFill>
                          <a:latin typeface="+mj-lt"/>
                          <a:cs typeface="Calibri"/>
                          <a:sym typeface="Calibri"/>
                        </a:rPr>
                        <a:t>webpage. </a:t>
                      </a:r>
                      <a:r>
                        <a:rPr lang="en-US" sz="1600">
                          <a:solidFill>
                            <a:schemeClr val="dk1"/>
                          </a:solidFill>
                          <a:latin typeface="+mj-lt"/>
                          <a:cs typeface="Calibri"/>
                        </a:rPr>
                        <a:t>Practice with multiple test units</a:t>
                      </a:r>
                    </a:p>
                    <a:p>
                      <a:pPr marL="285750" marR="0" lvl="0" indent="-285750" algn="l"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a:solidFill>
                            <a:schemeClr val="dk1"/>
                          </a:solidFill>
                          <a:latin typeface="+mj-lt"/>
                          <a:cs typeface="Calibri"/>
                          <a:sym typeface="Calibri"/>
                        </a:rPr>
                        <a:t>Familiarize themselves with the kinds of items and format used for the tests.</a:t>
                      </a:r>
                    </a:p>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600" b="1">
                          <a:solidFill>
                            <a:schemeClr val="dk1"/>
                          </a:solidFill>
                          <a:latin typeface="+mj-lt"/>
                          <a:cs typeface="Calibri"/>
                          <a:sym typeface="Calibri"/>
                        </a:rPr>
                        <a:t>Note:</a:t>
                      </a:r>
                      <a:r>
                        <a:rPr lang="en-US" sz="1600">
                          <a:solidFill>
                            <a:schemeClr val="dk1"/>
                          </a:solidFill>
                          <a:latin typeface="+mj-lt"/>
                          <a:cs typeface="Calibri"/>
                          <a:sym typeface="Calibri"/>
                        </a:rPr>
                        <a:t> The test for the previous </a:t>
                      </a:r>
                      <a:r>
                        <a:rPr lang="en-US" sz="1600">
                          <a:solidFill>
                            <a:schemeClr val="dk1"/>
                          </a:solidFill>
                          <a:latin typeface="+mj-lt"/>
                          <a:ea typeface="Calibri"/>
                          <a:cs typeface="Calibri"/>
                          <a:sym typeface="Calibri"/>
                        </a:rPr>
                        <a:t>grade level (or logical HS course) must be used.</a:t>
                      </a:r>
                      <a:endParaRPr lang="en-US" sz="1600">
                        <a:solidFill>
                          <a:schemeClr val="dk1"/>
                        </a:solidFill>
                        <a:latin typeface="+mj-lt"/>
                        <a:ea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600" b="1">
                          <a:latin typeface="+mj-lt"/>
                        </a:rPr>
                        <a:t>Students will be able to:</a:t>
                      </a:r>
                      <a:endParaRPr lang="en-US" sz="1600">
                        <a:solidFill>
                          <a:schemeClr val="dk1"/>
                        </a:solidFill>
                        <a:latin typeface="+mj-lt"/>
                        <a:cs typeface="Calibri"/>
                        <a:sym typeface="Calibri"/>
                      </a:endParaRPr>
                    </a:p>
                    <a:p>
                      <a:pPr marL="285750" marR="0" lvl="0" indent="-285750" algn="l"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600">
                          <a:solidFill>
                            <a:schemeClr val="dk1"/>
                          </a:solidFill>
                          <a:latin typeface="+mj-lt"/>
                          <a:cs typeface="Calibri"/>
                          <a:sym typeface="Calibri"/>
                        </a:rPr>
                        <a:t>Access tutorials through the TestNav App or online at </a:t>
                      </a:r>
                      <a:r>
                        <a:rPr lang="en-US" sz="1600">
                          <a:solidFill>
                            <a:schemeClr val="dk1"/>
                          </a:solidFill>
                          <a:latin typeface="+mj-lt"/>
                          <a:cs typeface="Calibri"/>
                          <a:sym typeface="Calibri"/>
                          <a:hlinkClick r:id="rId5"/>
                        </a:rPr>
                        <a:t>Tutorials</a:t>
                      </a:r>
                      <a:r>
                        <a:rPr lang="en-US" sz="1600">
                          <a:solidFill>
                            <a:schemeClr val="dk1"/>
                          </a:solidFill>
                          <a:latin typeface="+mj-lt"/>
                          <a:cs typeface="Calibri"/>
                          <a:sym typeface="Calibri"/>
                        </a:rPr>
                        <a:t> webapage. Learn about and interact with the online platform and tools available for Computer-Based Assessments</a:t>
                      </a:r>
                      <a:r>
                        <a:rPr lang="en-US" sz="1600">
                          <a:solidFill>
                            <a:schemeClr val="dk1"/>
                          </a:solidFill>
                          <a:latin typeface="+mj-lt"/>
                          <a:cs typeface="Calibri"/>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1784177"/>
                  </a:ext>
                </a:extLst>
              </a:tr>
            </a:tbl>
          </a:graphicData>
        </a:graphic>
      </p:graphicFrame>
      <p:sp>
        <p:nvSpPr>
          <p:cNvPr id="5" name="TextBox 4">
            <a:extLst>
              <a:ext uri="{FF2B5EF4-FFF2-40B4-BE49-F238E27FC236}">
                <a16:creationId xmlns:a16="http://schemas.microsoft.com/office/drawing/2014/main" id="{E1A15AA2-24ED-48E6-A2BC-553357F52700}"/>
              </a:ext>
            </a:extLst>
          </p:cNvPr>
          <p:cNvSpPr txBox="1"/>
          <p:nvPr/>
        </p:nvSpPr>
        <p:spPr>
          <a:xfrm>
            <a:off x="171450" y="5286273"/>
            <a:ext cx="11696700" cy="584775"/>
          </a:xfrm>
          <a:prstGeom prst="rect">
            <a:avLst/>
          </a:prstGeom>
          <a:noFill/>
        </p:spPr>
        <p:txBody>
          <a:bodyPr wrap="square" rtlCol="0">
            <a:spAutoFit/>
          </a:bodyPr>
          <a:lstStyle/>
          <a:p>
            <a:pPr>
              <a:spcAft>
                <a:spcPts val="600"/>
              </a:spcAft>
            </a:pPr>
            <a:r>
              <a:rPr lang="en-US" sz="1600" b="1" dirty="0">
                <a:solidFill>
                  <a:prstClr val="black"/>
                </a:solidFill>
              </a:rPr>
              <a:t>Note: </a:t>
            </a:r>
            <a:r>
              <a:rPr lang="en-US" sz="1600" dirty="0">
                <a:solidFill>
                  <a:prstClr val="black"/>
                </a:solidFill>
                <a:cs typeface="Calibri"/>
                <a:sym typeface="Calibri"/>
              </a:rPr>
              <a:t>Paper practice tests are available to print locally from the </a:t>
            </a:r>
            <a:r>
              <a:rPr lang="en-US" sz="1600" dirty="0">
                <a:solidFill>
                  <a:schemeClr val="dk1"/>
                </a:solidFill>
                <a:cs typeface="Calibri"/>
                <a:sym typeface="Calibri"/>
                <a:hlinkClick r:id="rId4"/>
              </a:rPr>
              <a:t>Practice Tests </a:t>
            </a:r>
            <a:r>
              <a:rPr lang="en-US" sz="1600" dirty="0">
                <a:solidFill>
                  <a:prstClr val="black"/>
                </a:solidFill>
                <a:cs typeface="Calibri"/>
                <a:sym typeface="Calibri"/>
              </a:rPr>
              <a:t>webpage. Make sure to use the previous </a:t>
            </a:r>
            <a:r>
              <a:rPr lang="en-US" sz="1600" dirty="0">
                <a:solidFill>
                  <a:prstClr val="black"/>
                </a:solidFill>
                <a:ea typeface="Calibri"/>
                <a:cs typeface="Calibri"/>
                <a:sym typeface="Calibri"/>
              </a:rPr>
              <a:t>grade level(s) (or logical HS course). Do not attempt to transcribe responses from paper practice tests into online practice tests. </a:t>
            </a:r>
            <a:endParaRPr lang="en-US" sz="1600" dirty="0">
              <a:solidFill>
                <a:prstClr val="black"/>
              </a:solidFill>
              <a:ea typeface="Calibri"/>
              <a:cs typeface="Calibri"/>
            </a:endParaRPr>
          </a:p>
        </p:txBody>
      </p:sp>
      <p:sp>
        <p:nvSpPr>
          <p:cNvPr id="3" name="Slide Number Placeholder 2">
            <a:extLst>
              <a:ext uri="{FF2B5EF4-FFF2-40B4-BE49-F238E27FC236}">
                <a16:creationId xmlns:a16="http://schemas.microsoft.com/office/drawing/2014/main" id="{4CF9307E-98A8-49B1-B71B-914CB8F799F9}"/>
              </a:ext>
            </a:extLst>
          </p:cNvPr>
          <p:cNvSpPr>
            <a:spLocks noGrp="1"/>
          </p:cNvSpPr>
          <p:nvPr>
            <p:ph type="sldNum" sz="quarter" idx="10"/>
          </p:nvPr>
        </p:nvSpPr>
        <p:spPr/>
        <p:txBody>
          <a:bodyPr/>
          <a:lstStyle/>
          <a:p>
            <a:fld id="{A3D1C70C-36A2-44FC-A083-98959550CFF4}" type="slidenum">
              <a:rPr lang="en-US" smtClean="0"/>
              <a:pPr/>
              <a:t>28</a:t>
            </a:fld>
            <a:endParaRPr lang="en-US"/>
          </a:p>
        </p:txBody>
      </p:sp>
    </p:spTree>
    <p:extLst>
      <p:ext uri="{BB962C8B-B14F-4D97-AF65-F5344CB8AC3E}">
        <p14:creationId xmlns:p14="http://schemas.microsoft.com/office/powerpoint/2010/main" val="3696515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13F7-58DD-4979-A791-1322AA5EDAE5}"/>
              </a:ext>
            </a:extLst>
          </p:cNvPr>
          <p:cNvSpPr>
            <a:spLocks noGrp="1"/>
          </p:cNvSpPr>
          <p:nvPr>
            <p:ph type="title"/>
          </p:nvPr>
        </p:nvSpPr>
        <p:spPr/>
        <p:txBody>
          <a:bodyPr/>
          <a:lstStyle/>
          <a:p>
            <a:r>
              <a:rPr lang="en-US" i="0">
                <a:effectLst/>
                <a:latin typeface="+mj-lt"/>
              </a:rPr>
              <a:t>Student Data Management</a:t>
            </a:r>
            <a:endParaRPr lang="en-US">
              <a:latin typeface="+mj-lt"/>
            </a:endParaRPr>
          </a:p>
        </p:txBody>
      </p:sp>
      <p:sp>
        <p:nvSpPr>
          <p:cNvPr id="11" name="Content Placeholder 2">
            <a:extLst>
              <a:ext uri="{FF2B5EF4-FFF2-40B4-BE49-F238E27FC236}">
                <a16:creationId xmlns:a16="http://schemas.microsoft.com/office/drawing/2014/main" id="{FA95BE5F-9601-44A6-ACA0-C91BEA522806}"/>
              </a:ext>
            </a:extLst>
          </p:cNvPr>
          <p:cNvSpPr>
            <a:spLocks noGrp="1"/>
          </p:cNvSpPr>
          <p:nvPr>
            <p:ph type="body" sz="quarter" idx="11"/>
          </p:nvPr>
        </p:nvSpPr>
        <p:spPr>
          <a:xfrm>
            <a:off x="171452" y="1122240"/>
            <a:ext cx="11283130" cy="828195"/>
          </a:xfrm>
        </p:spPr>
        <p:txBody>
          <a:bodyPr vert="horz" lIns="91440" tIns="45720" rIns="91440" bIns="45720" rtlCol="0" anchor="t">
            <a:noAutofit/>
          </a:bodyPr>
          <a:lstStyle/>
          <a:p>
            <a:pPr marL="0" indent="0">
              <a:lnSpc>
                <a:spcPct val="100000"/>
              </a:lnSpc>
              <a:buNone/>
            </a:pPr>
            <a:r>
              <a:rPr lang="en-US" sz="1400"/>
              <a:t>Test content is aligned to the previous year’s academic standards to help educators understand the level of support students require for current grade-level or course instruction. This chart is intended to help districts assign the correct test to students based on grade level or course. (See SR/PNP Field Definitions)</a:t>
            </a:r>
            <a:endParaRPr lang="en-US" sz="1400" b="1"/>
          </a:p>
        </p:txBody>
      </p:sp>
      <p:graphicFrame>
        <p:nvGraphicFramePr>
          <p:cNvPr id="7" name="Table 6">
            <a:extLst>
              <a:ext uri="{FF2B5EF4-FFF2-40B4-BE49-F238E27FC236}">
                <a16:creationId xmlns:a16="http://schemas.microsoft.com/office/drawing/2014/main" id="{F9F1B237-14D6-4787-9572-A2EA7A65E54A}"/>
              </a:ext>
            </a:extLst>
          </p:cNvPr>
          <p:cNvGraphicFramePr>
            <a:graphicFrameLocks noGrp="1"/>
          </p:cNvGraphicFramePr>
          <p:nvPr>
            <p:extLst>
              <p:ext uri="{D42A27DB-BD31-4B8C-83A1-F6EECF244321}">
                <p14:modId xmlns:p14="http://schemas.microsoft.com/office/powerpoint/2010/main" val="1145293470"/>
              </p:ext>
            </p:extLst>
          </p:nvPr>
        </p:nvGraphicFramePr>
        <p:xfrm>
          <a:off x="171453" y="1869819"/>
          <a:ext cx="11849095" cy="4069781"/>
        </p:xfrm>
        <a:graphic>
          <a:graphicData uri="http://schemas.openxmlformats.org/drawingml/2006/table">
            <a:tbl>
              <a:tblPr firstRow="1"/>
              <a:tblGrid>
                <a:gridCol w="3368160">
                  <a:extLst>
                    <a:ext uri="{9D8B030D-6E8A-4147-A177-3AD203B41FA5}">
                      <a16:colId xmlns:a16="http://schemas.microsoft.com/office/drawing/2014/main" val="4247285917"/>
                    </a:ext>
                  </a:extLst>
                </a:gridCol>
                <a:gridCol w="2566219">
                  <a:extLst>
                    <a:ext uri="{9D8B030D-6E8A-4147-A177-3AD203B41FA5}">
                      <a16:colId xmlns:a16="http://schemas.microsoft.com/office/drawing/2014/main" val="3508117250"/>
                    </a:ext>
                  </a:extLst>
                </a:gridCol>
                <a:gridCol w="3313471">
                  <a:extLst>
                    <a:ext uri="{9D8B030D-6E8A-4147-A177-3AD203B41FA5}">
                      <a16:colId xmlns:a16="http://schemas.microsoft.com/office/drawing/2014/main" val="2276552552"/>
                    </a:ext>
                  </a:extLst>
                </a:gridCol>
                <a:gridCol w="2601245">
                  <a:extLst>
                    <a:ext uri="{9D8B030D-6E8A-4147-A177-3AD203B41FA5}">
                      <a16:colId xmlns:a16="http://schemas.microsoft.com/office/drawing/2014/main" val="2491294265"/>
                    </a:ext>
                  </a:extLst>
                </a:gridCol>
              </a:tblGrid>
              <a:tr h="39694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1" i="0">
                          <a:solidFill>
                            <a:schemeClr val="bg1"/>
                          </a:solidFill>
                          <a:effectLst/>
                          <a:latin typeface="+mn-lt"/>
                        </a:rPr>
                        <a:t>Student’s Grade for the 2022-2023 Academic Year</a:t>
                      </a:r>
                      <a:r>
                        <a:rPr lang="en-US" sz="1100" b="0" i="0">
                          <a:solidFill>
                            <a:schemeClr val="bg1"/>
                          </a:solidFill>
                          <a:effectLst/>
                          <a:latin typeface="+mn-lt"/>
                        </a:rPr>
                        <a:t> </a:t>
                      </a:r>
                      <a:endParaRPr lang="en-US" b="0" i="0">
                        <a:solidFill>
                          <a:schemeClr val="bg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1" i="0">
                          <a:solidFill>
                            <a:schemeClr val="bg1"/>
                          </a:solidFill>
                          <a:effectLst/>
                          <a:latin typeface="+mn-lt"/>
                        </a:rPr>
                        <a:t>ELA</a:t>
                      </a:r>
                      <a:r>
                        <a:rPr lang="en-US" sz="1100" b="0" i="0">
                          <a:solidFill>
                            <a:schemeClr val="bg1"/>
                          </a:solidFill>
                          <a:effectLst/>
                          <a:latin typeface="+mn-lt"/>
                        </a:rPr>
                        <a:t> </a:t>
                      </a:r>
                      <a:endParaRPr lang="en-US" b="0" i="0">
                        <a:solidFill>
                          <a:schemeClr val="bg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1" i="0">
                          <a:solidFill>
                            <a:schemeClr val="bg1"/>
                          </a:solidFill>
                          <a:effectLst/>
                          <a:latin typeface="+mn-lt"/>
                        </a:rPr>
                        <a:t>Math</a:t>
                      </a:r>
                      <a:r>
                        <a:rPr lang="en-US" sz="1100" b="0" i="0">
                          <a:solidFill>
                            <a:schemeClr val="bg1"/>
                          </a:solidFill>
                          <a:effectLst/>
                          <a:latin typeface="+mn-lt"/>
                        </a:rPr>
                        <a:t> </a:t>
                      </a:r>
                      <a:endParaRPr lang="en-US" b="0" i="0">
                        <a:solidFill>
                          <a:schemeClr val="bg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1" i="0">
                          <a:solidFill>
                            <a:schemeClr val="bg1"/>
                          </a:solidFill>
                          <a:effectLst/>
                          <a:latin typeface="+mn-lt"/>
                        </a:rPr>
                        <a:t>Science</a:t>
                      </a:r>
                      <a:r>
                        <a:rPr lang="en-US" sz="1100" b="0" i="0">
                          <a:solidFill>
                            <a:schemeClr val="bg1"/>
                          </a:solidFill>
                          <a:effectLst/>
                          <a:latin typeface="+mn-lt"/>
                        </a:rPr>
                        <a:t> </a:t>
                      </a:r>
                      <a:endParaRPr lang="en-US" b="0" i="0">
                        <a:solidFill>
                          <a:schemeClr val="bg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extLst>
                  <a:ext uri="{0D108BD9-81ED-4DB2-BD59-A6C34878D82A}">
                    <a16:rowId xmlns:a16="http://schemas.microsoft.com/office/drawing/2014/main" val="1828459923"/>
                  </a:ext>
                </a:extLst>
              </a:tr>
              <a:tr h="2568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4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ELA04 (Grade 3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MAT04 (Grade 3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N/A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7342640"/>
                  </a:ext>
                </a:extLst>
              </a:tr>
              <a:tr h="2568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5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ELA05 (Grade 4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MAT05 (Grade 4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N/A </a:t>
                      </a:r>
                      <a:endParaRPr lang="en-US" sz="1100"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0977204"/>
                  </a:ext>
                </a:extLst>
              </a:tr>
              <a:tr h="2568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6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ELA06 (Grade 5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*MAT06 (Grade 5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SC06 (Grades 3-5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159287"/>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7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ELA07 (Grade 6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*MAT07 (Grade 6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N/A </a:t>
                      </a:r>
                      <a:endParaRPr lang="en-US" sz="1100"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0462725"/>
                  </a:ext>
                </a:extLst>
              </a:tr>
              <a:tr h="25684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8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ELA08 (Grade 7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*MAT08 (Grade 7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N/A </a:t>
                      </a:r>
                      <a:endParaRPr lang="en-US" sz="1100"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4772255"/>
                  </a:ext>
                </a:extLst>
              </a:tr>
              <a:tr h="5603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9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ELA09 (Grade 8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ALG01 (Grade 8 Content for Algebra I) </a:t>
                      </a:r>
                      <a:endParaRPr lang="en-US" b="0" i="0">
                        <a:effectLst/>
                        <a:latin typeface="+mn-lt"/>
                      </a:endParaRPr>
                    </a:p>
                    <a:p>
                      <a:pPr algn="ctr" rtl="0" fontAlgn="base"/>
                      <a:r>
                        <a:rPr lang="en-US" sz="1100" b="0" i="0">
                          <a:solidFill>
                            <a:srgbClr val="000000"/>
                          </a:solidFill>
                          <a:effectLst/>
                          <a:latin typeface="+mn-lt"/>
                        </a:rPr>
                        <a:t>ALG02 (Algebra I Content) </a:t>
                      </a:r>
                      <a:endParaRPr lang="en-US" b="0" i="0">
                        <a:effectLst/>
                        <a:latin typeface="+mn-lt"/>
                      </a:endParaRPr>
                    </a:p>
                    <a:p>
                      <a:pPr algn="ctr" rtl="0" fontAlgn="base"/>
                      <a:r>
                        <a:rPr lang="en-US" sz="1100" b="0" i="0">
                          <a:solidFill>
                            <a:srgbClr val="000000"/>
                          </a:solidFill>
                          <a:effectLst/>
                          <a:latin typeface="+mn-lt"/>
                        </a:rPr>
                        <a:t>GEO01 (Grade 8 Content for Geometry)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SC09 (Middle School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6989348"/>
                  </a:ext>
                </a:extLst>
              </a:tr>
              <a:tr h="5603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10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ELA10 (Grade 9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ALG01 (Grade 8 Content for Algebra I) </a:t>
                      </a:r>
                      <a:endParaRPr lang="en-US" b="0" i="0">
                        <a:effectLst/>
                        <a:latin typeface="+mn-lt"/>
                      </a:endParaRPr>
                    </a:p>
                    <a:p>
                      <a:pPr algn="ctr" rtl="0" fontAlgn="base"/>
                      <a:r>
                        <a:rPr lang="en-US" sz="1100" b="0" i="0">
                          <a:solidFill>
                            <a:srgbClr val="000000"/>
                          </a:solidFill>
                          <a:effectLst/>
                          <a:latin typeface="+mn-lt"/>
                        </a:rPr>
                        <a:t>ALG02 (Algebra I Content) </a:t>
                      </a:r>
                      <a:endParaRPr lang="en-US" b="0" i="0">
                        <a:effectLst/>
                        <a:latin typeface="+mn-lt"/>
                      </a:endParaRPr>
                    </a:p>
                    <a:p>
                      <a:pPr algn="ctr" rtl="0" fontAlgn="base"/>
                      <a:r>
                        <a:rPr lang="en-US" sz="1100" b="0" i="0">
                          <a:solidFill>
                            <a:srgbClr val="000000"/>
                          </a:solidFill>
                          <a:effectLst/>
                          <a:latin typeface="+mn-lt"/>
                        </a:rPr>
                        <a:t>GEO01 (Grade 8 Content for Geometry)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N/A </a:t>
                      </a:r>
                      <a:endParaRPr lang="en-US" sz="1100"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7432642"/>
                  </a:ext>
                </a:extLst>
              </a:tr>
              <a:tr h="5603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11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1100" b="0" i="0">
                          <a:solidFill>
                            <a:srgbClr val="000000"/>
                          </a:solidFill>
                          <a:effectLst/>
                          <a:latin typeface="+mn-lt"/>
                        </a:rPr>
                        <a:t>N/A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ALG01 (Grade 8 Content for Algebra I) </a:t>
                      </a:r>
                      <a:endParaRPr lang="en-US" b="0" i="0">
                        <a:effectLst/>
                        <a:latin typeface="+mn-lt"/>
                      </a:endParaRPr>
                    </a:p>
                    <a:p>
                      <a:pPr algn="ctr" rtl="0" fontAlgn="base"/>
                      <a:r>
                        <a:rPr lang="en-US" sz="1100" b="0" i="0">
                          <a:solidFill>
                            <a:srgbClr val="000000"/>
                          </a:solidFill>
                          <a:effectLst/>
                          <a:latin typeface="+mn-lt"/>
                        </a:rPr>
                        <a:t>ALG02 (Algebra I Content) </a:t>
                      </a:r>
                      <a:endParaRPr lang="en-US" b="0" i="0">
                        <a:effectLst/>
                        <a:latin typeface="+mn-lt"/>
                      </a:endParaRPr>
                    </a:p>
                    <a:p>
                      <a:pPr algn="ctr" rtl="0" fontAlgn="base"/>
                      <a:r>
                        <a:rPr lang="en-US" sz="1100" b="0" i="0">
                          <a:solidFill>
                            <a:srgbClr val="000000"/>
                          </a:solidFill>
                          <a:effectLst/>
                          <a:latin typeface="+mn-lt"/>
                        </a:rPr>
                        <a:t>GEO01 (Grade 8 Content for Geometry)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1100" b="0" i="0">
                          <a:solidFill>
                            <a:srgbClr val="000000"/>
                          </a:solidFill>
                          <a:effectLst/>
                          <a:latin typeface="+mn-lt"/>
                        </a:rPr>
                        <a:t>N/A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786790"/>
                  </a:ext>
                </a:extLst>
              </a:tr>
              <a:tr h="5603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Grade 12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N/A </a:t>
                      </a:r>
                      <a:endParaRPr lang="en-US" sz="1100"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ALG01 (Grade 8 Content for Algebra I) </a:t>
                      </a:r>
                      <a:endParaRPr lang="en-US" b="0" i="0">
                        <a:effectLst/>
                        <a:latin typeface="+mn-lt"/>
                      </a:endParaRPr>
                    </a:p>
                    <a:p>
                      <a:pPr algn="ctr" rtl="0" fontAlgn="base"/>
                      <a:r>
                        <a:rPr lang="en-US" sz="1100" b="0" i="0">
                          <a:solidFill>
                            <a:srgbClr val="000000"/>
                          </a:solidFill>
                          <a:effectLst/>
                          <a:latin typeface="+mn-lt"/>
                        </a:rPr>
                        <a:t>ALG02 (Algebra I Content) </a:t>
                      </a:r>
                      <a:endParaRPr lang="en-US" b="0" i="0">
                        <a:effectLst/>
                        <a:latin typeface="+mn-lt"/>
                      </a:endParaRPr>
                    </a:p>
                    <a:p>
                      <a:pPr algn="ctr" rtl="0" fontAlgn="base"/>
                      <a:r>
                        <a:rPr lang="en-US" sz="1100" b="0" i="0">
                          <a:solidFill>
                            <a:srgbClr val="000000"/>
                          </a:solidFill>
                          <a:effectLst/>
                          <a:latin typeface="+mn-lt"/>
                        </a:rPr>
                        <a:t>GEO01 (Grade 8 Content for Geometry)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rtl="0" fontAlgn="base"/>
                      <a:r>
                        <a:rPr lang="en-US" sz="1100" b="0" i="0">
                          <a:solidFill>
                            <a:srgbClr val="000000"/>
                          </a:solidFill>
                          <a:effectLst/>
                          <a:latin typeface="+mn-lt"/>
                        </a:rPr>
                        <a:t>SC12 (High School Content) </a:t>
                      </a:r>
                      <a:endParaRPr lang="en-US" b="0" i="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259512"/>
                  </a:ext>
                </a:extLst>
              </a:tr>
            </a:tbl>
          </a:graphicData>
        </a:graphic>
      </p:graphicFrame>
      <p:sp>
        <p:nvSpPr>
          <p:cNvPr id="8" name="Content Placeholder 4">
            <a:extLst>
              <a:ext uri="{FF2B5EF4-FFF2-40B4-BE49-F238E27FC236}">
                <a16:creationId xmlns:a16="http://schemas.microsoft.com/office/drawing/2014/main" id="{A71A306A-90CA-45C9-9D08-5EA666DDFA85}"/>
              </a:ext>
            </a:extLst>
          </p:cNvPr>
          <p:cNvSpPr txBox="1">
            <a:spLocks/>
          </p:cNvSpPr>
          <p:nvPr/>
        </p:nvSpPr>
        <p:spPr>
          <a:xfrm>
            <a:off x="1115038" y="5939600"/>
            <a:ext cx="10905510" cy="372710"/>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200" b="1">
                <a:cs typeface="Calibri" panose="020F0502020204030204" pitchFamily="34" charset="0"/>
              </a:rPr>
              <a:t>Note: </a:t>
            </a:r>
            <a:r>
              <a:rPr lang="en-US" sz="1200">
                <a:cs typeface="Calibri" panose="020F0502020204030204" pitchFamily="34" charset="0"/>
              </a:rPr>
              <a:t>Middle school students taking high school mathematics courses (Algebra I, Geometry, or Algebra II) are to be administered the Start Strong assessment for that course.</a:t>
            </a:r>
            <a:endParaRPr lang="en-US" sz="1200">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5B38DB6E-38A9-402C-9F65-DA180745D4A7}"/>
              </a:ext>
            </a:extLst>
          </p:cNvPr>
          <p:cNvSpPr>
            <a:spLocks noGrp="1"/>
          </p:cNvSpPr>
          <p:nvPr>
            <p:ph type="sldNum" sz="quarter" idx="10"/>
          </p:nvPr>
        </p:nvSpPr>
        <p:spPr/>
        <p:txBody>
          <a:bodyPr/>
          <a:lstStyle/>
          <a:p>
            <a:fld id="{A3D1C70C-36A2-44FC-A083-98959550CFF4}" type="slidenum">
              <a:rPr lang="en-US" smtClean="0"/>
              <a:pPr/>
              <a:t>29</a:t>
            </a:fld>
            <a:endParaRPr lang="en-US"/>
          </a:p>
        </p:txBody>
      </p:sp>
    </p:spTree>
    <p:extLst>
      <p:ext uri="{BB962C8B-B14F-4D97-AF65-F5344CB8AC3E}">
        <p14:creationId xmlns:p14="http://schemas.microsoft.com/office/powerpoint/2010/main" val="289750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5EFD-44A9-420B-917A-CC86A1E2F180}"/>
              </a:ext>
            </a:extLst>
          </p:cNvPr>
          <p:cNvSpPr>
            <a:spLocks noGrp="1"/>
          </p:cNvSpPr>
          <p:nvPr>
            <p:ph type="title"/>
          </p:nvPr>
        </p:nvSpPr>
        <p:spPr/>
        <p:txBody>
          <a:bodyPr>
            <a:normAutofit/>
          </a:bodyPr>
          <a:lstStyle/>
          <a:p>
            <a:r>
              <a:rPr lang="en-US" sz="4200">
                <a:latin typeface="+mj-lt"/>
              </a:rPr>
              <a:t>Overview of Start Strong</a:t>
            </a:r>
          </a:p>
        </p:txBody>
      </p:sp>
      <p:sp>
        <p:nvSpPr>
          <p:cNvPr id="3" name="Text Placeholder 2">
            <a:extLst>
              <a:ext uri="{FF2B5EF4-FFF2-40B4-BE49-F238E27FC236}">
                <a16:creationId xmlns:a16="http://schemas.microsoft.com/office/drawing/2014/main" id="{2688552E-4B28-428C-8BBF-D6AE0D7201B3}"/>
              </a:ext>
            </a:extLst>
          </p:cNvPr>
          <p:cNvSpPr>
            <a:spLocks noGrp="1"/>
          </p:cNvSpPr>
          <p:nvPr>
            <p:ph type="body" sz="quarter" idx="11"/>
          </p:nvPr>
        </p:nvSpPr>
        <p:spPr/>
        <p:txBody>
          <a:bodyPr vert="horz" lIns="91440" tIns="45720" rIns="822960" bIns="45720" rtlCol="0" anchor="t">
            <a:normAutofit/>
          </a:bodyPr>
          <a:lstStyle/>
          <a:p>
            <a:pPr marL="227965" lvl="0" indent="-227965" defTabSz="914377">
              <a:lnSpc>
                <a:spcPct val="110000"/>
              </a:lnSpc>
              <a:spcAft>
                <a:spcPts val="0"/>
              </a:spcAft>
              <a:buFont typeface="Arial"/>
              <a:buChar char="•"/>
              <a:defRPr/>
            </a:pPr>
            <a:r>
              <a:rPr lang="en-US" sz="2800" b="1" dirty="0">
                <a:solidFill>
                  <a:sysClr val="windowText" lastClr="000000"/>
                </a:solidFill>
                <a:latin typeface="+mn-lt"/>
              </a:rPr>
              <a:t>Start Strong Fall 2022 is intended to…</a:t>
            </a:r>
            <a:endParaRPr lang="en-US" sz="4000" dirty="0"/>
          </a:p>
          <a:p>
            <a:pPr marL="685165" lvl="1" indent="-227965" defTabSz="914377">
              <a:lnSpc>
                <a:spcPct val="110000"/>
              </a:lnSpc>
              <a:spcBef>
                <a:spcPts val="1000"/>
              </a:spcBef>
              <a:spcAft>
                <a:spcPts val="600"/>
              </a:spcAft>
              <a:buFont typeface="Arial"/>
              <a:buChar char="•"/>
              <a:defRPr/>
            </a:pPr>
            <a:r>
              <a:rPr lang="en-US" sz="2000" dirty="0">
                <a:solidFill>
                  <a:sysClr val="windowText" lastClr="000000"/>
                </a:solidFill>
                <a:latin typeface="+mn-lt"/>
              </a:rPr>
              <a:t>Provide an early indication of</a:t>
            </a:r>
            <a:r>
              <a:rPr lang="en-US" sz="2000" b="1" dirty="0">
                <a:solidFill>
                  <a:sysClr val="windowText" lastClr="000000"/>
                </a:solidFill>
                <a:latin typeface="+mn-lt"/>
              </a:rPr>
              <a:t> the level of support students may need </a:t>
            </a:r>
            <a:r>
              <a:rPr lang="en-US" sz="2000" dirty="0">
                <a:solidFill>
                  <a:sysClr val="windowText" lastClr="000000"/>
                </a:solidFill>
                <a:latin typeface="+mn-lt"/>
              </a:rPr>
              <a:t>based upon the prior year’s academic standards.</a:t>
            </a:r>
          </a:p>
          <a:p>
            <a:pPr marL="685165" lvl="1" indent="-227965" defTabSz="914377">
              <a:lnSpc>
                <a:spcPct val="110000"/>
              </a:lnSpc>
              <a:spcBef>
                <a:spcPts val="1000"/>
              </a:spcBef>
              <a:spcAft>
                <a:spcPts val="600"/>
              </a:spcAft>
              <a:buFont typeface="Arial"/>
              <a:buChar char="•"/>
              <a:defRPr/>
            </a:pPr>
            <a:r>
              <a:rPr lang="en-US" sz="2000" dirty="0">
                <a:latin typeface="+mn-lt"/>
              </a:rPr>
              <a:t>Be administered quickly and provide immediate results.</a:t>
            </a:r>
          </a:p>
          <a:p>
            <a:pPr marL="227965" lvl="0" indent="-227965" defTabSz="914377">
              <a:lnSpc>
                <a:spcPct val="110000"/>
              </a:lnSpc>
              <a:spcAft>
                <a:spcPts val="0"/>
              </a:spcAft>
              <a:buFont typeface="Arial"/>
              <a:buChar char="•"/>
              <a:defRPr/>
            </a:pPr>
            <a:r>
              <a:rPr lang="en-US" sz="2800" b="1" dirty="0">
                <a:solidFill>
                  <a:sysClr val="windowText" lastClr="000000"/>
                </a:solidFill>
                <a:latin typeface="+mn-lt"/>
              </a:rPr>
              <a:t>Start Strong Fall 2022 is </a:t>
            </a:r>
            <a:r>
              <a:rPr lang="en-US" sz="2800" b="1" u="sng" dirty="0">
                <a:solidFill>
                  <a:sysClr val="windowText" lastClr="000000"/>
                </a:solidFill>
                <a:latin typeface="+mn-lt"/>
              </a:rPr>
              <a:t>not</a:t>
            </a:r>
            <a:r>
              <a:rPr lang="en-US" sz="2800" b="1" dirty="0">
                <a:solidFill>
                  <a:sysClr val="windowText" lastClr="000000"/>
                </a:solidFill>
                <a:latin typeface="+mn-lt"/>
              </a:rPr>
              <a:t> intended to…</a:t>
            </a:r>
            <a:endParaRPr lang="en-US" sz="2800" dirty="0">
              <a:solidFill>
                <a:sysClr val="windowText" lastClr="000000"/>
              </a:solidFill>
              <a:latin typeface="+mn-lt"/>
              <a:cs typeface="Calibri"/>
            </a:endParaRPr>
          </a:p>
          <a:p>
            <a:pPr marL="742315" lvl="1" indent="-285750" defTabSz="914377">
              <a:lnSpc>
                <a:spcPct val="110000"/>
              </a:lnSpc>
              <a:spcBef>
                <a:spcPts val="1000"/>
              </a:spcBef>
              <a:spcAft>
                <a:spcPts val="600"/>
              </a:spcAft>
              <a:defRPr/>
            </a:pPr>
            <a:r>
              <a:rPr lang="en-US" sz="2000" dirty="0">
                <a:latin typeface="+mn-lt"/>
              </a:rPr>
              <a:t>Replace any preferred assessment strategies being used locally.</a:t>
            </a:r>
          </a:p>
          <a:p>
            <a:pPr marL="742315" lvl="1" indent="-285750" defTabSz="914377">
              <a:lnSpc>
                <a:spcPct val="110000"/>
              </a:lnSpc>
              <a:spcBef>
                <a:spcPts val="1000"/>
              </a:spcBef>
              <a:spcAft>
                <a:spcPts val="600"/>
              </a:spcAft>
              <a:defRPr/>
            </a:pPr>
            <a:r>
              <a:rPr lang="en-US" sz="2000" dirty="0">
                <a:latin typeface="+mn-lt"/>
              </a:rPr>
              <a:t>Replace the </a:t>
            </a:r>
            <a:r>
              <a:rPr lang="en-US" sz="2000" b="1" dirty="0">
                <a:latin typeface="+mn-lt"/>
              </a:rPr>
              <a:t>spring 2023 New Jersey Student Learning Assessments </a:t>
            </a:r>
            <a:r>
              <a:rPr lang="en-US" sz="2000" dirty="0">
                <a:latin typeface="+mn-lt"/>
              </a:rPr>
              <a:t>(NJSLA) statewide summative assessments or be used to meet the State graduation assessment requirements.</a:t>
            </a:r>
          </a:p>
        </p:txBody>
      </p:sp>
      <p:sp>
        <p:nvSpPr>
          <p:cNvPr id="4" name="Slide Number Placeholder 3">
            <a:extLst>
              <a:ext uri="{FF2B5EF4-FFF2-40B4-BE49-F238E27FC236}">
                <a16:creationId xmlns:a16="http://schemas.microsoft.com/office/drawing/2014/main" id="{78FA7418-3F77-4E8C-88FC-FDC0F33204AA}"/>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430521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0D80-76C5-4192-966B-1F4F41CBB5C9}"/>
              </a:ext>
            </a:extLst>
          </p:cNvPr>
          <p:cNvSpPr>
            <a:spLocks noGrp="1"/>
          </p:cNvSpPr>
          <p:nvPr>
            <p:ph type="title"/>
          </p:nvPr>
        </p:nvSpPr>
        <p:spPr/>
        <p:txBody>
          <a:bodyPr/>
          <a:lstStyle/>
          <a:p>
            <a:r>
              <a:rPr lang="en-US" sz="4400" i="0">
                <a:effectLst/>
                <a:latin typeface="+mj-lt"/>
              </a:rPr>
              <a:t>Student Data Management: SR/PNP</a:t>
            </a:r>
            <a:endParaRPr lang="en-US" sz="4400">
              <a:latin typeface="+mj-lt"/>
            </a:endParaRPr>
          </a:p>
        </p:txBody>
      </p:sp>
      <p:sp>
        <p:nvSpPr>
          <p:cNvPr id="3" name="Text Placeholder 2">
            <a:extLst>
              <a:ext uri="{FF2B5EF4-FFF2-40B4-BE49-F238E27FC236}">
                <a16:creationId xmlns:a16="http://schemas.microsoft.com/office/drawing/2014/main" id="{04CD2A88-359B-4E4B-B966-B6470EEB484E}"/>
              </a:ext>
            </a:extLst>
          </p:cNvPr>
          <p:cNvSpPr>
            <a:spLocks noGrp="1"/>
          </p:cNvSpPr>
          <p:nvPr>
            <p:ph type="body" sz="quarter" idx="11"/>
          </p:nvPr>
        </p:nvSpPr>
        <p:spPr/>
        <p:txBody>
          <a:bodyPr>
            <a:normAutofit fontScale="55000" lnSpcReduction="20000"/>
          </a:bodyPr>
          <a:lstStyle/>
          <a:p>
            <a:pPr>
              <a:lnSpc>
                <a:spcPct val="120000"/>
              </a:lnSpc>
              <a:spcAft>
                <a:spcPts val="600"/>
              </a:spcAft>
            </a:pPr>
            <a:r>
              <a:rPr lang="en-US" dirty="0"/>
              <a:t>It is the responsibility of all testing organizations, including Approved Private Schools for Students with Disabilities (APSSD), to load student registration and personal needs profile data into PAN. The Student Registration/Personal Needs Profile (SR/PNP) is:</a:t>
            </a:r>
          </a:p>
          <a:p>
            <a:pPr lvl="1">
              <a:lnSpc>
                <a:spcPct val="120000"/>
              </a:lnSpc>
              <a:spcBef>
                <a:spcPts val="1000"/>
              </a:spcBef>
              <a:spcAft>
                <a:spcPts val="600"/>
              </a:spcAft>
            </a:pPr>
            <a:r>
              <a:rPr lang="en-US" dirty="0"/>
              <a:t>Used to create or update student records including core student data, enrollment, registration data, and test data.</a:t>
            </a:r>
          </a:p>
          <a:p>
            <a:pPr lvl="1">
              <a:lnSpc>
                <a:spcPct val="120000"/>
              </a:lnSpc>
              <a:spcBef>
                <a:spcPts val="1000"/>
              </a:spcBef>
              <a:spcAft>
                <a:spcPts val="600"/>
              </a:spcAft>
            </a:pPr>
            <a:r>
              <a:rPr lang="en-US" dirty="0"/>
              <a:t>Used to make updates to data before and during testing.</a:t>
            </a:r>
          </a:p>
          <a:p>
            <a:pPr lvl="1">
              <a:lnSpc>
                <a:spcPct val="120000"/>
              </a:lnSpc>
              <a:spcBef>
                <a:spcPts val="1000"/>
              </a:spcBef>
              <a:spcAft>
                <a:spcPts val="600"/>
              </a:spcAft>
            </a:pPr>
            <a:r>
              <a:rPr lang="en-US" dirty="0"/>
              <a:t>One file containing ELA, Math, and Science registrations.</a:t>
            </a:r>
          </a:p>
          <a:p>
            <a:pPr lvl="1">
              <a:lnSpc>
                <a:spcPct val="120000"/>
              </a:lnSpc>
              <a:spcBef>
                <a:spcPts val="1000"/>
              </a:spcBef>
              <a:spcAft>
                <a:spcPts val="600"/>
              </a:spcAft>
            </a:pPr>
            <a:r>
              <a:rPr lang="en-US" dirty="0"/>
              <a:t>Available as a template on the Secure Support Page of PearsonAccess</a:t>
            </a:r>
            <a:r>
              <a:rPr lang="en-US" baseline="30000" dirty="0"/>
              <a:t>next</a:t>
            </a:r>
            <a:r>
              <a:rPr lang="en-US" dirty="0"/>
              <a:t> or can be created from an SR/PNP file exported from your student information system.</a:t>
            </a:r>
          </a:p>
          <a:p>
            <a:pPr marL="0" indent="0">
              <a:lnSpc>
                <a:spcPct val="120000"/>
              </a:lnSpc>
              <a:spcAft>
                <a:spcPts val="600"/>
              </a:spcAft>
              <a:buNone/>
            </a:pPr>
            <a:r>
              <a:rPr lang="en-US" b="1" dirty="0"/>
              <a:t>Note: </a:t>
            </a:r>
            <a:r>
              <a:rPr lang="en-US" dirty="0"/>
              <a:t>The SR/PNP Field Definitions document is located on the Secure Support Page of PAN.</a:t>
            </a:r>
          </a:p>
        </p:txBody>
      </p:sp>
      <p:sp>
        <p:nvSpPr>
          <p:cNvPr id="4" name="Slide Number Placeholder 3">
            <a:extLst>
              <a:ext uri="{FF2B5EF4-FFF2-40B4-BE49-F238E27FC236}">
                <a16:creationId xmlns:a16="http://schemas.microsoft.com/office/drawing/2014/main" id="{4F4AA0A4-6AFC-42AF-A992-6C7A389C4C8C}"/>
              </a:ext>
            </a:extLst>
          </p:cNvPr>
          <p:cNvSpPr>
            <a:spLocks noGrp="1"/>
          </p:cNvSpPr>
          <p:nvPr>
            <p:ph type="sldNum" sz="quarter" idx="10"/>
          </p:nvPr>
        </p:nvSpPr>
        <p:spPr/>
        <p:txBody>
          <a:bodyPr/>
          <a:lstStyle/>
          <a:p>
            <a:fld id="{A3D1C70C-36A2-44FC-A083-98959550CFF4}" type="slidenum">
              <a:rPr lang="en-US" smtClean="0"/>
              <a:pPr/>
              <a:t>30</a:t>
            </a:fld>
            <a:endParaRPr lang="en-US"/>
          </a:p>
        </p:txBody>
      </p:sp>
    </p:spTree>
    <p:extLst>
      <p:ext uri="{BB962C8B-B14F-4D97-AF65-F5344CB8AC3E}">
        <p14:creationId xmlns:p14="http://schemas.microsoft.com/office/powerpoint/2010/main" val="3048406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FD24B-C884-4245-BBBF-52066F1C18FB}"/>
              </a:ext>
            </a:extLst>
          </p:cNvPr>
          <p:cNvSpPr>
            <a:spLocks noGrp="1"/>
          </p:cNvSpPr>
          <p:nvPr>
            <p:ph type="title"/>
          </p:nvPr>
        </p:nvSpPr>
        <p:spPr/>
        <p:txBody>
          <a:bodyPr/>
          <a:lstStyle/>
          <a:p>
            <a:r>
              <a:rPr lang="en-US" sz="3600" i="0">
                <a:effectLst/>
                <a:latin typeface="+mj-lt"/>
              </a:rPr>
              <a:t>Student Data Management: SR/PNP Import</a:t>
            </a:r>
            <a:endParaRPr lang="en-US" sz="3600">
              <a:latin typeface="+mj-lt"/>
            </a:endParaRPr>
          </a:p>
        </p:txBody>
      </p:sp>
      <p:sp>
        <p:nvSpPr>
          <p:cNvPr id="7" name="Content Placeholder 8">
            <a:extLst>
              <a:ext uri="{FF2B5EF4-FFF2-40B4-BE49-F238E27FC236}">
                <a16:creationId xmlns:a16="http://schemas.microsoft.com/office/drawing/2014/main" id="{60D2E0BD-2801-4ED9-978A-F70043FEFE1A}"/>
              </a:ext>
            </a:extLst>
          </p:cNvPr>
          <p:cNvSpPr txBox="1">
            <a:spLocks/>
          </p:cNvSpPr>
          <p:nvPr/>
        </p:nvSpPr>
        <p:spPr>
          <a:xfrm>
            <a:off x="400401" y="1249383"/>
            <a:ext cx="5690856" cy="4502747"/>
          </a:xfrm>
          <a:prstGeom prst="rect">
            <a:avLst/>
          </a:prstGeom>
        </p:spPr>
        <p:txBody>
          <a:bodyPr vert="horz" lIns="91440" tIns="45720" rIns="91440" bIns="45720" rtlCol="0">
            <a:noAutofit/>
          </a:bodyPr>
          <a:lstStyle>
            <a:lvl1pPr marL="228594" indent="-228594" algn="l" defTabSz="914377" rtl="0" eaLnBrk="1" latinLnBrk="0" hangingPunct="1">
              <a:lnSpc>
                <a:spcPct val="125000"/>
              </a:lnSpc>
              <a:spcBef>
                <a:spcPts val="1000"/>
              </a:spcBef>
              <a:spcAft>
                <a:spcPts val="600"/>
              </a:spcAft>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125000"/>
              </a:lnSpc>
              <a:spcBef>
                <a:spcPts val="500"/>
              </a:spcBef>
              <a:spcAft>
                <a:spcPts val="600"/>
              </a:spcAft>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125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125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125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buFont typeface="+mj-lt"/>
              <a:buAutoNum type="alphaUcPeriod"/>
            </a:pPr>
            <a:r>
              <a:rPr lang="en-US" sz="1400" dirty="0"/>
              <a:t>Use </a:t>
            </a:r>
            <a:r>
              <a:rPr lang="en-US" sz="1400" b="1" dirty="0"/>
              <a:t>Don’t auto-create Test Sessions for online testing </a:t>
            </a:r>
            <a:r>
              <a:rPr lang="en-US" sz="1400" dirty="0"/>
              <a:t>option to not auto-create test sessions when importing an SR/PNP. </a:t>
            </a:r>
          </a:p>
          <a:p>
            <a:pPr marL="800100" lvl="1" indent="-342900">
              <a:lnSpc>
                <a:spcPct val="100000"/>
              </a:lnSpc>
              <a:spcBef>
                <a:spcPts val="1000"/>
              </a:spcBef>
              <a:buFont typeface="+mj-lt"/>
              <a:buAutoNum type="alphaUcPeriod"/>
            </a:pPr>
            <a:r>
              <a:rPr lang="en-US" sz="1400" dirty="0"/>
              <a:t>Leaving option blank – Test Sessions are auto-created/tests auto-added to sessions if Session Name field is populated and tests aren’t currently assigned to a session.</a:t>
            </a:r>
          </a:p>
          <a:p>
            <a:pPr marL="800100" lvl="1" indent="-342900">
              <a:lnSpc>
                <a:spcPct val="100000"/>
              </a:lnSpc>
              <a:spcBef>
                <a:spcPts val="1000"/>
              </a:spcBef>
              <a:buFont typeface="+mj-lt"/>
              <a:buAutoNum type="alphaUcPeriod"/>
            </a:pPr>
            <a:r>
              <a:rPr lang="en-US" sz="1400" dirty="0"/>
              <a:t>Check option – Test sessions are </a:t>
            </a:r>
            <a:r>
              <a:rPr lang="en-US" sz="1400" b="1" dirty="0"/>
              <a:t>not</a:t>
            </a:r>
            <a:r>
              <a:rPr lang="en-US" sz="1400" dirty="0"/>
              <a:t> auto-created and tests are </a:t>
            </a:r>
            <a:r>
              <a:rPr lang="en-US" sz="1400" b="1" dirty="0"/>
              <a:t>not</a:t>
            </a:r>
            <a:r>
              <a:rPr lang="en-US" sz="1400" dirty="0"/>
              <a:t> auto-added to sessions.</a:t>
            </a:r>
          </a:p>
          <a:p>
            <a:pPr marL="342900" indent="-342900">
              <a:lnSpc>
                <a:spcPct val="100000"/>
              </a:lnSpc>
              <a:buFont typeface="+mj-lt"/>
              <a:buAutoNum type="alphaUcPeriod"/>
            </a:pPr>
            <a:r>
              <a:rPr lang="en-US" sz="1400" dirty="0"/>
              <a:t>Do </a:t>
            </a:r>
            <a:r>
              <a:rPr lang="en-US" sz="1400" b="1" dirty="0"/>
              <a:t>not</a:t>
            </a:r>
            <a:r>
              <a:rPr lang="en-US" sz="1400" dirty="0"/>
              <a:t> select </a:t>
            </a:r>
            <a:r>
              <a:rPr lang="en-US" sz="1400" b="1" dirty="0"/>
              <a:t>Don’t modify student tests</a:t>
            </a:r>
            <a:r>
              <a:rPr lang="en-US" sz="1400" dirty="0"/>
              <a:t>. This option should only be selected when updating existing student demographic data without updating test registration data. </a:t>
            </a:r>
          </a:p>
          <a:p>
            <a:pPr marL="800100" lvl="1" indent="-342900">
              <a:lnSpc>
                <a:spcPct val="100000"/>
              </a:lnSpc>
              <a:spcBef>
                <a:spcPts val="1000"/>
              </a:spcBef>
              <a:buFont typeface="+mj-lt"/>
              <a:buAutoNum type="alphaUcPeriod"/>
            </a:pPr>
            <a:r>
              <a:rPr lang="en-US" sz="1400" dirty="0"/>
              <a:t>Leaving option blank – PAN reads/updates Core-, Administration-, and Test-level data.</a:t>
            </a:r>
          </a:p>
          <a:p>
            <a:pPr marL="800100" lvl="1" indent="-342900">
              <a:lnSpc>
                <a:spcPct val="100000"/>
              </a:lnSpc>
              <a:spcBef>
                <a:spcPts val="1000"/>
              </a:spcBef>
              <a:buFont typeface="+mj-lt"/>
              <a:buAutoNum type="alphaUcPeriod"/>
            </a:pPr>
            <a:r>
              <a:rPr lang="en-US" sz="1400" dirty="0"/>
              <a:t>Check option – PAN reads/updates only Core-, and Administration-level data.  Test-level data is ignored. Will result with students being enrolled and registered to an administration, but no tests being assigned (or updated).</a:t>
            </a:r>
          </a:p>
        </p:txBody>
      </p:sp>
      <p:pic>
        <p:nvPicPr>
          <p:cNvPr id="8" name="Content Placeholder 9" descr="Screenshot: Option A - don't auto-create Test sessions for online testing">
            <a:extLst>
              <a:ext uri="{FF2B5EF4-FFF2-40B4-BE49-F238E27FC236}">
                <a16:creationId xmlns:a16="http://schemas.microsoft.com/office/drawing/2014/main" id="{D7E550F5-E26A-4D13-8079-C8EA2D8906C3}"/>
              </a:ext>
            </a:extLst>
          </p:cNvPr>
          <p:cNvPicPr>
            <a:picLocks/>
          </p:cNvPicPr>
          <p:nvPr/>
        </p:nvPicPr>
        <p:blipFill rotWithShape="1">
          <a:blip r:embed="rId3">
            <a:extLst>
              <a:ext uri="{28A0092B-C50C-407E-A947-70E740481C1C}">
                <a14:useLocalDpi xmlns:a14="http://schemas.microsoft.com/office/drawing/2010/main" val="0"/>
              </a:ext>
            </a:extLst>
          </a:blip>
          <a:srcRect l="689" t="9555" r="34254" b="1574"/>
          <a:stretch/>
        </p:blipFill>
        <p:spPr bwMode="auto">
          <a:xfrm>
            <a:off x="6338468" y="1717469"/>
            <a:ext cx="5496674" cy="4266951"/>
          </a:xfrm>
          <a:prstGeom prst="rect">
            <a:avLst/>
          </a:prstGeom>
          <a:ln>
            <a:solidFill>
              <a:srgbClr val="1F4E79"/>
            </a:solidFill>
          </a:ln>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CB885127-9C24-4279-B22A-C6A3DBFE5E62}"/>
              </a:ext>
            </a:extLst>
          </p:cNvPr>
          <p:cNvSpPr>
            <a:spLocks noGrp="1"/>
          </p:cNvSpPr>
          <p:nvPr>
            <p:ph type="sldNum" sz="quarter" idx="10"/>
          </p:nvPr>
        </p:nvSpPr>
        <p:spPr/>
        <p:txBody>
          <a:bodyPr/>
          <a:lstStyle/>
          <a:p>
            <a:fld id="{A3D1C70C-36A2-44FC-A083-98959550CFF4}" type="slidenum">
              <a:rPr lang="en-US" smtClean="0"/>
              <a:pPr/>
              <a:t>31</a:t>
            </a:fld>
            <a:endParaRPr lang="en-US"/>
          </a:p>
        </p:txBody>
      </p:sp>
    </p:spTree>
    <p:extLst>
      <p:ext uri="{BB962C8B-B14F-4D97-AF65-F5344CB8AC3E}">
        <p14:creationId xmlns:p14="http://schemas.microsoft.com/office/powerpoint/2010/main" val="1812687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C507-C29C-4657-A52B-967B54898B34}"/>
              </a:ext>
            </a:extLst>
          </p:cNvPr>
          <p:cNvSpPr>
            <a:spLocks noGrp="1"/>
          </p:cNvSpPr>
          <p:nvPr>
            <p:ph type="title"/>
          </p:nvPr>
        </p:nvSpPr>
        <p:spPr/>
        <p:txBody>
          <a:bodyPr/>
          <a:lstStyle/>
          <a:p>
            <a:r>
              <a:rPr lang="en-US" i="0">
                <a:effectLst/>
                <a:latin typeface="+mj-lt"/>
              </a:rPr>
              <a:t>Reporting Groups</a:t>
            </a:r>
            <a:endParaRPr lang="en-US">
              <a:latin typeface="+mj-lt"/>
            </a:endParaRPr>
          </a:p>
        </p:txBody>
      </p:sp>
      <p:sp>
        <p:nvSpPr>
          <p:cNvPr id="3" name="Text Placeholder 2">
            <a:extLst>
              <a:ext uri="{FF2B5EF4-FFF2-40B4-BE49-F238E27FC236}">
                <a16:creationId xmlns:a16="http://schemas.microsoft.com/office/drawing/2014/main" id="{B6454301-87C8-47AC-816B-42B302A2DB52}"/>
              </a:ext>
            </a:extLst>
          </p:cNvPr>
          <p:cNvSpPr>
            <a:spLocks noGrp="1"/>
          </p:cNvSpPr>
          <p:nvPr>
            <p:ph type="body" sz="quarter" idx="11"/>
          </p:nvPr>
        </p:nvSpPr>
        <p:spPr>
          <a:xfrm>
            <a:off x="171451" y="1124404"/>
            <a:ext cx="11849100" cy="4942451"/>
          </a:xfrm>
        </p:spPr>
        <p:txBody>
          <a:bodyPr>
            <a:normAutofit fontScale="70000" lnSpcReduction="20000"/>
          </a:bodyPr>
          <a:lstStyle/>
          <a:p>
            <a:pPr marL="0" indent="0">
              <a:lnSpc>
                <a:spcPct val="120000"/>
              </a:lnSpc>
              <a:spcBef>
                <a:spcPts val="600"/>
              </a:spcBef>
              <a:spcAft>
                <a:spcPts val="1000"/>
              </a:spcAft>
              <a:buNone/>
            </a:pPr>
            <a:r>
              <a:rPr lang="en-US" sz="2900" dirty="0"/>
              <a:t>It is important that reporting groups are created in PearsonAccess</a:t>
            </a:r>
            <a:r>
              <a:rPr lang="en-US" sz="2900" baseline="30000" dirty="0"/>
              <a:t>next </a:t>
            </a:r>
            <a:r>
              <a:rPr lang="en-US" sz="2900" dirty="0"/>
              <a:t>specifically for teachers (i.e., users assigned the Test Administrator role) to access their students’ results soon after students have completed their tests.</a:t>
            </a:r>
          </a:p>
          <a:p>
            <a:pPr>
              <a:lnSpc>
                <a:spcPct val="120000"/>
              </a:lnSpc>
              <a:spcBef>
                <a:spcPts val="600"/>
              </a:spcBef>
              <a:spcAft>
                <a:spcPts val="1000"/>
              </a:spcAft>
            </a:pPr>
            <a:r>
              <a:rPr lang="en-US" sz="2900" dirty="0"/>
              <a:t>Users assigned the DTC or Report Access roles have access to view Start Strong OnDemand Reports for all students that are testing under their organization scope assignment/selection. </a:t>
            </a:r>
          </a:p>
          <a:p>
            <a:pPr>
              <a:lnSpc>
                <a:spcPct val="120000"/>
              </a:lnSpc>
              <a:spcBef>
                <a:spcPts val="600"/>
              </a:spcBef>
              <a:spcAft>
                <a:spcPts val="1000"/>
              </a:spcAft>
            </a:pPr>
            <a:r>
              <a:rPr lang="en-US" sz="2900" dirty="0"/>
              <a:t>The Test Administrator role is restrictive in which users assigned this role will not be able to view results unless their user ID is assigned to a reporting group. The combination of both a user account and students being assigned to the reporting group allows the user to view test results for those students.</a:t>
            </a:r>
          </a:p>
          <a:p>
            <a:pPr>
              <a:lnSpc>
                <a:spcPct val="120000"/>
              </a:lnSpc>
              <a:spcBef>
                <a:spcPts val="600"/>
              </a:spcBef>
              <a:spcAft>
                <a:spcPts val="1000"/>
              </a:spcAft>
            </a:pPr>
            <a:r>
              <a:rPr lang="en-US" sz="2900" dirty="0"/>
              <a:t>Student records are assigned to a reporting group at the administration scope-level.</a:t>
            </a:r>
          </a:p>
          <a:p>
            <a:pPr>
              <a:lnSpc>
                <a:spcPct val="120000"/>
              </a:lnSpc>
              <a:spcBef>
                <a:spcPts val="600"/>
              </a:spcBef>
              <a:spcAft>
                <a:spcPts val="1000"/>
              </a:spcAft>
            </a:pPr>
            <a:r>
              <a:rPr lang="en-US" sz="2900" dirty="0"/>
              <a:t>Assigning students to a reporting group can be done before testing begins but after students are registered and assigned tests. If this is done ahead of time, teachers can view results soon after students’ tests are completed.</a:t>
            </a:r>
          </a:p>
        </p:txBody>
      </p:sp>
      <p:sp>
        <p:nvSpPr>
          <p:cNvPr id="4" name="Slide Number Placeholder 3">
            <a:extLst>
              <a:ext uri="{FF2B5EF4-FFF2-40B4-BE49-F238E27FC236}">
                <a16:creationId xmlns:a16="http://schemas.microsoft.com/office/drawing/2014/main" id="{124E46C4-9D17-4737-8001-54EF371B5D8B}"/>
              </a:ext>
            </a:extLst>
          </p:cNvPr>
          <p:cNvSpPr>
            <a:spLocks noGrp="1"/>
          </p:cNvSpPr>
          <p:nvPr>
            <p:ph type="sldNum" sz="quarter" idx="10"/>
          </p:nvPr>
        </p:nvSpPr>
        <p:spPr/>
        <p:txBody>
          <a:bodyPr/>
          <a:lstStyle/>
          <a:p>
            <a:fld id="{A3D1C70C-36A2-44FC-A083-98959550CFF4}" type="slidenum">
              <a:rPr lang="en-US" smtClean="0"/>
              <a:pPr/>
              <a:t>32</a:t>
            </a:fld>
            <a:endParaRPr lang="en-US"/>
          </a:p>
        </p:txBody>
      </p:sp>
    </p:spTree>
    <p:extLst>
      <p:ext uri="{BB962C8B-B14F-4D97-AF65-F5344CB8AC3E}">
        <p14:creationId xmlns:p14="http://schemas.microsoft.com/office/powerpoint/2010/main" val="929789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C507-C29C-4657-A52B-967B54898B34}"/>
              </a:ext>
            </a:extLst>
          </p:cNvPr>
          <p:cNvSpPr>
            <a:spLocks noGrp="1"/>
          </p:cNvSpPr>
          <p:nvPr>
            <p:ph type="title"/>
          </p:nvPr>
        </p:nvSpPr>
        <p:spPr/>
        <p:txBody>
          <a:bodyPr/>
          <a:lstStyle/>
          <a:p>
            <a:r>
              <a:rPr lang="en-US" i="0" dirty="0">
                <a:effectLst/>
                <a:latin typeface="+mj-lt"/>
              </a:rPr>
              <a:t>Reporting Groups Considerations</a:t>
            </a:r>
            <a:endParaRPr lang="en-US" dirty="0">
              <a:latin typeface="+mj-lt"/>
            </a:endParaRPr>
          </a:p>
        </p:txBody>
      </p:sp>
      <p:sp>
        <p:nvSpPr>
          <p:cNvPr id="3" name="Text Placeholder 2">
            <a:extLst>
              <a:ext uri="{FF2B5EF4-FFF2-40B4-BE49-F238E27FC236}">
                <a16:creationId xmlns:a16="http://schemas.microsoft.com/office/drawing/2014/main" id="{B6454301-87C8-47AC-816B-42B302A2DB52}"/>
              </a:ext>
            </a:extLst>
          </p:cNvPr>
          <p:cNvSpPr>
            <a:spLocks noGrp="1"/>
          </p:cNvSpPr>
          <p:nvPr>
            <p:ph type="body" sz="quarter" idx="11"/>
          </p:nvPr>
        </p:nvSpPr>
        <p:spPr>
          <a:xfrm>
            <a:off x="171451" y="1222375"/>
            <a:ext cx="11849100" cy="4942451"/>
          </a:xfrm>
        </p:spPr>
        <p:txBody>
          <a:bodyPr>
            <a:normAutofit lnSpcReduction="10000"/>
          </a:bodyPr>
          <a:lstStyle/>
          <a:p>
            <a:pPr marL="0" indent="0">
              <a:lnSpc>
                <a:spcPct val="120000"/>
              </a:lnSpc>
              <a:spcAft>
                <a:spcPts val="1800"/>
              </a:spcAft>
              <a:buNone/>
            </a:pPr>
            <a:r>
              <a:rPr lang="en-US" sz="2400" dirty="0"/>
              <a:t>Reporting groups are important as they provide teachers with access to only their assigned students’ results. </a:t>
            </a:r>
          </a:p>
          <a:p>
            <a:pPr marL="0" indent="0">
              <a:lnSpc>
                <a:spcPct val="120000"/>
              </a:lnSpc>
              <a:spcAft>
                <a:spcPts val="1800"/>
              </a:spcAft>
              <a:buNone/>
            </a:pPr>
            <a:r>
              <a:rPr lang="en-US" sz="2400" dirty="0"/>
              <a:t>Students can be added to more than one reporting group. This enables middle and high school students to be added to course specific reporting groups for teachers. It also enables creating reporting groups for specific populations of students such as EL or Special Education. </a:t>
            </a:r>
          </a:p>
          <a:p>
            <a:pPr marL="0" indent="0">
              <a:lnSpc>
                <a:spcPct val="120000"/>
              </a:lnSpc>
              <a:spcAft>
                <a:spcPts val="1800"/>
              </a:spcAft>
              <a:buNone/>
            </a:pPr>
            <a:r>
              <a:rPr lang="en-US" sz="2400" dirty="0"/>
              <a:t>It is up to each district and school to determine what is the best grouping of reporting groups. The result should be that teachers have access to test results for students they instruct. </a:t>
            </a:r>
          </a:p>
          <a:p>
            <a:pPr marL="0" indent="0">
              <a:lnSpc>
                <a:spcPct val="120000"/>
              </a:lnSpc>
              <a:spcAft>
                <a:spcPts val="1800"/>
              </a:spcAft>
              <a:buNone/>
            </a:pPr>
            <a:endParaRPr lang="en-US" sz="2900" dirty="0"/>
          </a:p>
          <a:p>
            <a:pPr>
              <a:lnSpc>
                <a:spcPct val="120000"/>
              </a:lnSpc>
              <a:spcAft>
                <a:spcPts val="1800"/>
              </a:spcAft>
            </a:pPr>
            <a:endParaRPr lang="en-US" sz="2900" dirty="0"/>
          </a:p>
          <a:p>
            <a:endParaRPr lang="en-US" dirty="0"/>
          </a:p>
        </p:txBody>
      </p:sp>
      <p:sp>
        <p:nvSpPr>
          <p:cNvPr id="4" name="Slide Number Placeholder 3">
            <a:extLst>
              <a:ext uri="{FF2B5EF4-FFF2-40B4-BE49-F238E27FC236}">
                <a16:creationId xmlns:a16="http://schemas.microsoft.com/office/drawing/2014/main" id="{53856680-9E1F-4090-A872-10CE40830F4A}"/>
              </a:ext>
            </a:extLst>
          </p:cNvPr>
          <p:cNvSpPr>
            <a:spLocks noGrp="1"/>
          </p:cNvSpPr>
          <p:nvPr>
            <p:ph type="sldNum" sz="quarter" idx="10"/>
          </p:nvPr>
        </p:nvSpPr>
        <p:spPr/>
        <p:txBody>
          <a:bodyPr/>
          <a:lstStyle/>
          <a:p>
            <a:fld id="{A3D1C70C-36A2-44FC-A083-98959550CFF4}" type="slidenum">
              <a:rPr lang="en-US" smtClean="0"/>
              <a:pPr/>
              <a:t>33</a:t>
            </a:fld>
            <a:endParaRPr lang="en-US"/>
          </a:p>
        </p:txBody>
      </p:sp>
    </p:spTree>
    <p:extLst>
      <p:ext uri="{BB962C8B-B14F-4D97-AF65-F5344CB8AC3E}">
        <p14:creationId xmlns:p14="http://schemas.microsoft.com/office/powerpoint/2010/main" val="425087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C507-C29C-4657-A52B-967B54898B34}"/>
              </a:ext>
            </a:extLst>
          </p:cNvPr>
          <p:cNvSpPr>
            <a:spLocks noGrp="1"/>
          </p:cNvSpPr>
          <p:nvPr>
            <p:ph type="title"/>
          </p:nvPr>
        </p:nvSpPr>
        <p:spPr/>
        <p:txBody>
          <a:bodyPr/>
          <a:lstStyle/>
          <a:p>
            <a:r>
              <a:rPr lang="en-US" sz="4000" i="0" dirty="0">
                <a:effectLst/>
                <a:latin typeface="+mj-lt"/>
              </a:rPr>
              <a:t>Manually Creating Reporting Groups</a:t>
            </a:r>
            <a:endParaRPr lang="en-US" sz="4000" dirty="0">
              <a:latin typeface="+mj-lt"/>
            </a:endParaRPr>
          </a:p>
        </p:txBody>
      </p:sp>
      <p:sp>
        <p:nvSpPr>
          <p:cNvPr id="3" name="Text Placeholder 2">
            <a:extLst>
              <a:ext uri="{FF2B5EF4-FFF2-40B4-BE49-F238E27FC236}">
                <a16:creationId xmlns:a16="http://schemas.microsoft.com/office/drawing/2014/main" id="{B6454301-87C8-47AC-816B-42B302A2DB52}"/>
              </a:ext>
            </a:extLst>
          </p:cNvPr>
          <p:cNvSpPr>
            <a:spLocks noGrp="1"/>
          </p:cNvSpPr>
          <p:nvPr>
            <p:ph type="body" sz="quarter" idx="11"/>
          </p:nvPr>
        </p:nvSpPr>
        <p:spPr>
          <a:xfrm>
            <a:off x="171451" y="1222375"/>
            <a:ext cx="3882352" cy="4942451"/>
          </a:xfrm>
        </p:spPr>
        <p:txBody>
          <a:bodyPr>
            <a:normAutofit/>
          </a:bodyPr>
          <a:lstStyle/>
          <a:p>
            <a:pPr marL="0" indent="0">
              <a:lnSpc>
                <a:spcPct val="110000"/>
              </a:lnSpc>
              <a:spcAft>
                <a:spcPts val="600"/>
              </a:spcAft>
              <a:buNone/>
            </a:pPr>
            <a:r>
              <a:rPr lang="en-US" sz="2000" dirty="0"/>
              <a:t>Through the PAN User Interface (UI):</a:t>
            </a:r>
          </a:p>
          <a:p>
            <a:pPr marL="457200" indent="-457200">
              <a:lnSpc>
                <a:spcPct val="110000"/>
              </a:lnSpc>
              <a:spcAft>
                <a:spcPts val="600"/>
              </a:spcAft>
              <a:buFont typeface="+mj-lt"/>
              <a:buAutoNum type="arabicPeriod"/>
            </a:pPr>
            <a:r>
              <a:rPr lang="en-US" sz="2000" dirty="0"/>
              <a:t>Go to </a:t>
            </a:r>
            <a:r>
              <a:rPr lang="en-US" sz="2000" b="1" dirty="0"/>
              <a:t>Reports &gt; Reporting Groups.</a:t>
            </a:r>
          </a:p>
          <a:p>
            <a:pPr marL="457200" indent="-457200">
              <a:lnSpc>
                <a:spcPct val="110000"/>
              </a:lnSpc>
              <a:spcAft>
                <a:spcPts val="600"/>
              </a:spcAft>
              <a:buAutoNum type="arabicPeriod"/>
            </a:pPr>
            <a:r>
              <a:rPr lang="en-US" sz="2000" dirty="0"/>
              <a:t>Select </a:t>
            </a:r>
            <a:r>
              <a:rPr lang="en-US" sz="2000" b="1" dirty="0"/>
              <a:t>Manage Reporting Groups</a:t>
            </a:r>
            <a:r>
              <a:rPr lang="en-US" sz="2000" dirty="0"/>
              <a:t> under the Tasks drop down and click </a:t>
            </a:r>
            <a:r>
              <a:rPr lang="en-US" sz="2000" b="1" dirty="0"/>
              <a:t>Start:</a:t>
            </a:r>
            <a:endParaRPr lang="en-US" sz="2000" dirty="0"/>
          </a:p>
          <a:p>
            <a:pPr marL="800100" lvl="1" indent="-342900">
              <a:lnSpc>
                <a:spcPct val="110000"/>
              </a:lnSpc>
              <a:spcAft>
                <a:spcPts val="600"/>
              </a:spcAft>
              <a:buFont typeface="+mj-lt"/>
              <a:buAutoNum type="arabicPeriod"/>
            </a:pPr>
            <a:r>
              <a:rPr lang="en-US" sz="1600" dirty="0"/>
              <a:t>Populate organization and Name fields.</a:t>
            </a:r>
          </a:p>
          <a:p>
            <a:pPr marL="800100" lvl="1" indent="-342900">
              <a:lnSpc>
                <a:spcPct val="110000"/>
              </a:lnSpc>
              <a:spcAft>
                <a:spcPts val="600"/>
              </a:spcAft>
              <a:buFont typeface="+mj-lt"/>
              <a:buAutoNum type="arabicPeriod"/>
            </a:pPr>
            <a:r>
              <a:rPr lang="en-US" sz="1600" dirty="0"/>
              <a:t>Add user account(s).</a:t>
            </a:r>
          </a:p>
          <a:p>
            <a:pPr marL="800100" lvl="1" indent="-342900">
              <a:lnSpc>
                <a:spcPct val="110000"/>
              </a:lnSpc>
              <a:spcAft>
                <a:spcPts val="600"/>
              </a:spcAft>
              <a:buFont typeface="+mj-lt"/>
              <a:buAutoNum type="arabicPeriod"/>
            </a:pPr>
            <a:r>
              <a:rPr lang="en-US" sz="1600" dirty="0"/>
              <a:t>Add student records.</a:t>
            </a:r>
            <a:endParaRPr lang="en-US" sz="2000" dirty="0"/>
          </a:p>
        </p:txBody>
      </p:sp>
      <p:pic>
        <p:nvPicPr>
          <p:cNvPr id="6" name="Picture 5" descr="This is a screenshot of the Reporting Groups Task menu in PAN.">
            <a:extLst>
              <a:ext uri="{FF2B5EF4-FFF2-40B4-BE49-F238E27FC236}">
                <a16:creationId xmlns:a16="http://schemas.microsoft.com/office/drawing/2014/main" id="{922AB6FF-0744-4434-A3E0-D3131D1EB5C0}"/>
              </a:ext>
            </a:extLst>
          </p:cNvPr>
          <p:cNvPicPr/>
          <p:nvPr/>
        </p:nvPicPr>
        <p:blipFill>
          <a:blip r:embed="rId3"/>
          <a:stretch>
            <a:fillRect/>
          </a:stretch>
        </p:blipFill>
        <p:spPr>
          <a:xfrm>
            <a:off x="4053803" y="1126475"/>
            <a:ext cx="7022465" cy="1563370"/>
          </a:xfrm>
          <a:prstGeom prst="rect">
            <a:avLst/>
          </a:prstGeom>
        </p:spPr>
      </p:pic>
      <p:pic>
        <p:nvPicPr>
          <p:cNvPr id="8" name="Picture 7" descr="This is a screenshot of the Manage Reporting Groups By Registration screen. It highlights (1) Organization, (2) Authorized Users, and (3) Assigned Students.">
            <a:extLst>
              <a:ext uri="{FF2B5EF4-FFF2-40B4-BE49-F238E27FC236}">
                <a16:creationId xmlns:a16="http://schemas.microsoft.com/office/drawing/2014/main" id="{85995126-FAB7-44A2-943A-C2E8CD87BF51}"/>
              </a:ext>
            </a:extLst>
          </p:cNvPr>
          <p:cNvPicPr>
            <a:picLocks noChangeAspect="1"/>
          </p:cNvPicPr>
          <p:nvPr/>
        </p:nvPicPr>
        <p:blipFill>
          <a:blip r:embed="rId4"/>
          <a:stretch>
            <a:fillRect/>
          </a:stretch>
        </p:blipFill>
        <p:spPr>
          <a:xfrm>
            <a:off x="4053803" y="3071432"/>
            <a:ext cx="7022466" cy="2984155"/>
          </a:xfrm>
          <a:prstGeom prst="rect">
            <a:avLst/>
          </a:prstGeom>
        </p:spPr>
      </p:pic>
      <p:sp>
        <p:nvSpPr>
          <p:cNvPr id="4" name="Slide Number Placeholder 3">
            <a:extLst>
              <a:ext uri="{FF2B5EF4-FFF2-40B4-BE49-F238E27FC236}">
                <a16:creationId xmlns:a16="http://schemas.microsoft.com/office/drawing/2014/main" id="{F9456E2C-EEB6-4DBF-9A6F-338E1007AF40}"/>
              </a:ext>
            </a:extLst>
          </p:cNvPr>
          <p:cNvSpPr>
            <a:spLocks noGrp="1"/>
          </p:cNvSpPr>
          <p:nvPr>
            <p:ph type="sldNum" sz="quarter" idx="10"/>
          </p:nvPr>
        </p:nvSpPr>
        <p:spPr/>
        <p:txBody>
          <a:bodyPr/>
          <a:lstStyle/>
          <a:p>
            <a:fld id="{A3D1C70C-36A2-44FC-A083-98959550CFF4}" type="slidenum">
              <a:rPr lang="en-US" smtClean="0"/>
              <a:pPr/>
              <a:t>34</a:t>
            </a:fld>
            <a:endParaRPr lang="en-US"/>
          </a:p>
        </p:txBody>
      </p:sp>
    </p:spTree>
    <p:extLst>
      <p:ext uri="{BB962C8B-B14F-4D97-AF65-F5344CB8AC3E}">
        <p14:creationId xmlns:p14="http://schemas.microsoft.com/office/powerpoint/2010/main" val="576541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C507-C29C-4657-A52B-967B54898B34}"/>
              </a:ext>
            </a:extLst>
          </p:cNvPr>
          <p:cNvSpPr>
            <a:spLocks noGrp="1"/>
          </p:cNvSpPr>
          <p:nvPr>
            <p:ph type="title"/>
          </p:nvPr>
        </p:nvSpPr>
        <p:spPr/>
        <p:txBody>
          <a:bodyPr/>
          <a:lstStyle/>
          <a:p>
            <a:r>
              <a:rPr lang="en-US" sz="2800" i="0" dirty="0">
                <a:effectLst/>
                <a:latin typeface="+mj-lt"/>
              </a:rPr>
              <a:t>Creating Reporting Groups through a File Import (1 of 2) </a:t>
            </a:r>
            <a:endParaRPr lang="en-US" sz="2800" dirty="0">
              <a:latin typeface="+mj-lt"/>
            </a:endParaRPr>
          </a:p>
        </p:txBody>
      </p:sp>
      <p:sp>
        <p:nvSpPr>
          <p:cNvPr id="3" name="Text Placeholder 2">
            <a:extLst>
              <a:ext uri="{FF2B5EF4-FFF2-40B4-BE49-F238E27FC236}">
                <a16:creationId xmlns:a16="http://schemas.microsoft.com/office/drawing/2014/main" id="{B6454301-87C8-47AC-816B-42B302A2DB52}"/>
              </a:ext>
            </a:extLst>
          </p:cNvPr>
          <p:cNvSpPr>
            <a:spLocks noGrp="1"/>
          </p:cNvSpPr>
          <p:nvPr>
            <p:ph type="body" sz="quarter" idx="11"/>
          </p:nvPr>
        </p:nvSpPr>
        <p:spPr>
          <a:xfrm>
            <a:off x="171451" y="1222375"/>
            <a:ext cx="11849100" cy="4942451"/>
          </a:xfrm>
        </p:spPr>
        <p:txBody>
          <a:bodyPr>
            <a:normAutofit lnSpcReduction="10000"/>
          </a:bodyPr>
          <a:lstStyle/>
          <a:p>
            <a:pPr marL="0" indent="0">
              <a:lnSpc>
                <a:spcPct val="120000"/>
              </a:lnSpc>
              <a:spcAft>
                <a:spcPts val="1800"/>
              </a:spcAft>
              <a:buNone/>
            </a:pPr>
            <a:r>
              <a:rPr lang="en-US" sz="3000" dirty="0"/>
              <a:t>A new file import was created that allows users to create reporting groups and add students and users to those reporting groups. This file can also be used to update and delete reporting groups. </a:t>
            </a:r>
          </a:p>
          <a:p>
            <a:pPr marL="0" indent="0">
              <a:lnSpc>
                <a:spcPct val="120000"/>
              </a:lnSpc>
              <a:spcAft>
                <a:spcPts val="1800"/>
              </a:spcAft>
              <a:buNone/>
            </a:pPr>
            <a:r>
              <a:rPr lang="en-US" sz="3000" dirty="0"/>
              <a:t>The Reporting Groups Guidance For PearsonAccess</a:t>
            </a:r>
            <a:r>
              <a:rPr lang="en-US" sz="3000" baseline="30000" dirty="0"/>
              <a:t>next</a:t>
            </a:r>
            <a:r>
              <a:rPr lang="en-US" sz="3000" dirty="0"/>
              <a:t> is </a:t>
            </a:r>
            <a:r>
              <a:rPr lang="en-US" sz="3000" dirty="0">
                <a:solidFill>
                  <a:sysClr val="windowText" lastClr="000000"/>
                </a:solidFill>
                <a:latin typeface="+mn-lt"/>
              </a:rPr>
              <a:t>located on the </a:t>
            </a:r>
            <a:r>
              <a:rPr lang="en-US" sz="3000" dirty="0">
                <a:solidFill>
                  <a:sysClr val="windowText" lastClr="000000"/>
                </a:solidFill>
                <a:latin typeface="+mn-lt"/>
                <a:hlinkClick r:id="rId3"/>
              </a:rPr>
              <a:t>New Jersey Assessments Resource Center</a:t>
            </a:r>
            <a:r>
              <a:rPr lang="en-US" sz="3000" dirty="0">
                <a:solidFill>
                  <a:sysClr val="windowText" lastClr="000000"/>
                </a:solidFill>
                <a:latin typeface="+mn-lt"/>
              </a:rPr>
              <a:t> under </a:t>
            </a:r>
            <a:r>
              <a:rPr lang="en-US" sz="3000" b="1" dirty="0">
                <a:solidFill>
                  <a:sysClr val="windowText" lastClr="000000"/>
                </a:solidFill>
                <a:latin typeface="+mn-lt"/>
              </a:rPr>
              <a:t>Start Strong</a:t>
            </a:r>
            <a:r>
              <a:rPr lang="en-US" sz="3000" dirty="0">
                <a:solidFill>
                  <a:sysClr val="windowText" lastClr="000000"/>
                </a:solidFill>
                <a:latin typeface="+mn-lt"/>
              </a:rPr>
              <a:t>. This document includes the </a:t>
            </a:r>
            <a:r>
              <a:rPr lang="en-US" sz="3000" dirty="0"/>
              <a:t>NJ Reporting Groups file field definitions. </a:t>
            </a:r>
          </a:p>
          <a:p>
            <a:endParaRPr lang="en-US" dirty="0"/>
          </a:p>
        </p:txBody>
      </p:sp>
      <p:sp>
        <p:nvSpPr>
          <p:cNvPr id="4" name="Slide Number Placeholder 3">
            <a:extLst>
              <a:ext uri="{FF2B5EF4-FFF2-40B4-BE49-F238E27FC236}">
                <a16:creationId xmlns:a16="http://schemas.microsoft.com/office/drawing/2014/main" id="{0B1E5B0E-EF79-4CFB-8129-6F05B2BBCD8F}"/>
              </a:ext>
            </a:extLst>
          </p:cNvPr>
          <p:cNvSpPr>
            <a:spLocks noGrp="1"/>
          </p:cNvSpPr>
          <p:nvPr>
            <p:ph type="sldNum" sz="quarter" idx="10"/>
          </p:nvPr>
        </p:nvSpPr>
        <p:spPr/>
        <p:txBody>
          <a:bodyPr/>
          <a:lstStyle/>
          <a:p>
            <a:fld id="{A3D1C70C-36A2-44FC-A083-98959550CFF4}" type="slidenum">
              <a:rPr lang="en-US" smtClean="0"/>
              <a:pPr/>
              <a:t>35</a:t>
            </a:fld>
            <a:endParaRPr lang="en-US" dirty="0"/>
          </a:p>
        </p:txBody>
      </p:sp>
    </p:spTree>
    <p:extLst>
      <p:ext uri="{BB962C8B-B14F-4D97-AF65-F5344CB8AC3E}">
        <p14:creationId xmlns:p14="http://schemas.microsoft.com/office/powerpoint/2010/main" val="3654419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C507-C29C-4657-A52B-967B54898B34}"/>
              </a:ext>
            </a:extLst>
          </p:cNvPr>
          <p:cNvSpPr>
            <a:spLocks noGrp="1"/>
          </p:cNvSpPr>
          <p:nvPr>
            <p:ph type="title"/>
          </p:nvPr>
        </p:nvSpPr>
        <p:spPr/>
        <p:txBody>
          <a:bodyPr/>
          <a:lstStyle/>
          <a:p>
            <a:r>
              <a:rPr lang="en-US" sz="2800" i="0" dirty="0">
                <a:effectLst/>
                <a:latin typeface="+mj-lt"/>
              </a:rPr>
              <a:t>Creating Reporting Groups through a File Import (2 of 2) </a:t>
            </a:r>
            <a:endParaRPr lang="en-US" sz="2800" dirty="0">
              <a:latin typeface="+mj-lt"/>
            </a:endParaRPr>
          </a:p>
        </p:txBody>
      </p:sp>
      <p:sp>
        <p:nvSpPr>
          <p:cNvPr id="3" name="Text Placeholder 2">
            <a:extLst>
              <a:ext uri="{FF2B5EF4-FFF2-40B4-BE49-F238E27FC236}">
                <a16:creationId xmlns:a16="http://schemas.microsoft.com/office/drawing/2014/main" id="{B6454301-87C8-47AC-816B-42B302A2DB52}"/>
              </a:ext>
            </a:extLst>
          </p:cNvPr>
          <p:cNvSpPr>
            <a:spLocks noGrp="1"/>
          </p:cNvSpPr>
          <p:nvPr>
            <p:ph type="body" sz="quarter" idx="11"/>
          </p:nvPr>
        </p:nvSpPr>
        <p:spPr>
          <a:xfrm>
            <a:off x="171451" y="1222375"/>
            <a:ext cx="11849100" cy="4942451"/>
          </a:xfrm>
        </p:spPr>
        <p:txBody>
          <a:bodyPr>
            <a:noAutofit/>
          </a:bodyPr>
          <a:lstStyle/>
          <a:p>
            <a:pPr marL="0" indent="0">
              <a:lnSpc>
                <a:spcPct val="100000"/>
              </a:lnSpc>
              <a:spcBef>
                <a:spcPts val="600"/>
              </a:spcBef>
              <a:spcAft>
                <a:spcPts val="1000"/>
              </a:spcAft>
              <a:buNone/>
            </a:pPr>
            <a:r>
              <a:rPr lang="en-US" sz="2200" dirty="0"/>
              <a:t>There are a variety of ways to gather the necessary data needed to create your file. Some options to consider for creating a file are:</a:t>
            </a:r>
          </a:p>
          <a:p>
            <a:pPr>
              <a:lnSpc>
                <a:spcPct val="100000"/>
              </a:lnSpc>
              <a:spcBef>
                <a:spcPts val="600"/>
              </a:spcBef>
              <a:spcAft>
                <a:spcPts val="1000"/>
              </a:spcAft>
            </a:pPr>
            <a:r>
              <a:rPr lang="en-US" sz="2200" dirty="0"/>
              <a:t>Export a NJ Reporting Groups Export file. The file will contain all student records that are testing under that organization and administration scope. This file can then be manually updated.</a:t>
            </a:r>
          </a:p>
          <a:p>
            <a:pPr>
              <a:lnSpc>
                <a:spcPct val="100000"/>
              </a:lnSpc>
              <a:spcBef>
                <a:spcPts val="600"/>
              </a:spcBef>
              <a:spcAft>
                <a:spcPts val="1000"/>
              </a:spcAft>
            </a:pPr>
            <a:r>
              <a:rPr lang="en-US" sz="2200" dirty="0"/>
              <a:t>Use the file layout template to pull data out of your student data repository to create a file to import.</a:t>
            </a:r>
          </a:p>
          <a:p>
            <a:pPr>
              <a:lnSpc>
                <a:spcPct val="100000"/>
              </a:lnSpc>
              <a:spcBef>
                <a:spcPts val="600"/>
              </a:spcBef>
              <a:spcAft>
                <a:spcPts val="1000"/>
              </a:spcAft>
            </a:pPr>
            <a:r>
              <a:rPr lang="en-US" sz="2200" dirty="0"/>
              <a:t>Export a SR/PNP file and copy/delete columns of data to match the template for the NJ Reporting Groups file template. This may be a good option if you populated the class field during registration. You can also use the Staff Member Identifier field to map to teacher user accounts.</a:t>
            </a:r>
          </a:p>
        </p:txBody>
      </p:sp>
      <p:sp>
        <p:nvSpPr>
          <p:cNvPr id="4" name="Slide Number Placeholder 3">
            <a:extLst>
              <a:ext uri="{FF2B5EF4-FFF2-40B4-BE49-F238E27FC236}">
                <a16:creationId xmlns:a16="http://schemas.microsoft.com/office/drawing/2014/main" id="{80B4BFF0-710B-4863-ABDC-E2B927314F18}"/>
              </a:ext>
            </a:extLst>
          </p:cNvPr>
          <p:cNvSpPr>
            <a:spLocks noGrp="1"/>
          </p:cNvSpPr>
          <p:nvPr>
            <p:ph type="sldNum" sz="quarter" idx="10"/>
          </p:nvPr>
        </p:nvSpPr>
        <p:spPr/>
        <p:txBody>
          <a:bodyPr/>
          <a:lstStyle/>
          <a:p>
            <a:fld id="{A3D1C70C-36A2-44FC-A083-98959550CFF4}" type="slidenum">
              <a:rPr lang="en-US" smtClean="0"/>
              <a:pPr/>
              <a:t>36</a:t>
            </a:fld>
            <a:endParaRPr lang="en-US"/>
          </a:p>
        </p:txBody>
      </p:sp>
    </p:spTree>
    <p:extLst>
      <p:ext uri="{BB962C8B-B14F-4D97-AF65-F5344CB8AC3E}">
        <p14:creationId xmlns:p14="http://schemas.microsoft.com/office/powerpoint/2010/main" val="15498715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DD849-7272-4C0D-82E2-A9D5B104CC5F}"/>
              </a:ext>
            </a:extLst>
          </p:cNvPr>
          <p:cNvSpPr>
            <a:spLocks noGrp="1"/>
          </p:cNvSpPr>
          <p:nvPr>
            <p:ph type="title"/>
          </p:nvPr>
        </p:nvSpPr>
        <p:spPr/>
        <p:txBody>
          <a:bodyPr/>
          <a:lstStyle/>
          <a:p>
            <a:r>
              <a:rPr lang="en-US" i="0">
                <a:effectLst/>
                <a:latin typeface="+mj-lt"/>
              </a:rPr>
              <a:t>SR/PNP: In-District Placement</a:t>
            </a:r>
            <a:endParaRPr lang="en-US">
              <a:latin typeface="+mj-lt"/>
            </a:endParaRPr>
          </a:p>
        </p:txBody>
      </p:sp>
      <p:sp>
        <p:nvSpPr>
          <p:cNvPr id="3" name="Text Placeholder 2">
            <a:extLst>
              <a:ext uri="{FF2B5EF4-FFF2-40B4-BE49-F238E27FC236}">
                <a16:creationId xmlns:a16="http://schemas.microsoft.com/office/drawing/2014/main" id="{E8A8C2C7-D157-4A5D-A239-8F31827B3DDA}"/>
              </a:ext>
            </a:extLst>
          </p:cNvPr>
          <p:cNvSpPr>
            <a:spLocks noGrp="1"/>
          </p:cNvSpPr>
          <p:nvPr>
            <p:ph type="body" sz="quarter" idx="11"/>
          </p:nvPr>
        </p:nvSpPr>
        <p:spPr/>
        <p:txBody>
          <a:bodyPr>
            <a:normAutofit/>
          </a:bodyPr>
          <a:lstStyle/>
          <a:p>
            <a:pPr marL="0" indent="0">
              <a:lnSpc>
                <a:spcPct val="100000"/>
              </a:lnSpc>
              <a:spcAft>
                <a:spcPts val="600"/>
              </a:spcAft>
              <a:buNone/>
            </a:pPr>
            <a:r>
              <a:rPr lang="en-US" sz="2000" dirty="0"/>
              <a:t>An in-district placement is established when, due to program services offered (English language learner or special education program, etc.), a student attends a school other than one they would have normally attended in their district.</a:t>
            </a:r>
          </a:p>
          <a:p>
            <a:pPr marL="0" indent="0">
              <a:lnSpc>
                <a:spcPct val="100000"/>
              </a:lnSpc>
              <a:spcAft>
                <a:spcPts val="600"/>
              </a:spcAft>
              <a:buNone/>
            </a:pPr>
            <a:r>
              <a:rPr lang="en-US" sz="2000" dirty="0"/>
              <a:t>The table below provides guidance to assist schools in accurately recording data for students attending an in-district placement.</a:t>
            </a:r>
          </a:p>
          <a:p>
            <a:endParaRPr lang="en-US" dirty="0"/>
          </a:p>
        </p:txBody>
      </p:sp>
      <p:graphicFrame>
        <p:nvGraphicFramePr>
          <p:cNvPr id="8" name="Table 9">
            <a:extLst>
              <a:ext uri="{FF2B5EF4-FFF2-40B4-BE49-F238E27FC236}">
                <a16:creationId xmlns:a16="http://schemas.microsoft.com/office/drawing/2014/main" id="{9E5074BA-2C52-4565-BFF3-FF6CFFF64842}"/>
              </a:ext>
            </a:extLst>
          </p:cNvPr>
          <p:cNvGraphicFramePr>
            <a:graphicFrameLocks/>
          </p:cNvGraphicFramePr>
          <p:nvPr>
            <p:extLst>
              <p:ext uri="{D42A27DB-BD31-4B8C-83A1-F6EECF244321}">
                <p14:modId xmlns:p14="http://schemas.microsoft.com/office/powerpoint/2010/main" val="20912667"/>
              </p:ext>
            </p:extLst>
          </p:nvPr>
        </p:nvGraphicFramePr>
        <p:xfrm>
          <a:off x="272231" y="3139635"/>
          <a:ext cx="11647538" cy="2839653"/>
        </p:xfrm>
        <a:graphic>
          <a:graphicData uri="http://schemas.openxmlformats.org/drawingml/2006/table">
            <a:tbl>
              <a:tblPr firstRow="1" bandRow="1"/>
              <a:tblGrid>
                <a:gridCol w="5823769">
                  <a:extLst>
                    <a:ext uri="{9D8B030D-6E8A-4147-A177-3AD203B41FA5}">
                      <a16:colId xmlns:a16="http://schemas.microsoft.com/office/drawing/2014/main" val="489503214"/>
                    </a:ext>
                  </a:extLst>
                </a:gridCol>
                <a:gridCol w="5823769">
                  <a:extLst>
                    <a:ext uri="{9D8B030D-6E8A-4147-A177-3AD203B41FA5}">
                      <a16:colId xmlns:a16="http://schemas.microsoft.com/office/drawing/2014/main" val="2489584924"/>
                    </a:ext>
                  </a:extLst>
                </a:gridCol>
              </a:tblGrid>
              <a:tr h="62070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atin typeface="+mn-lt"/>
                        </a:rPr>
                        <a:t>Data Field in SR/PNP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a:latin typeface="+mn-lt"/>
                        </a:rPr>
                        <a:t>Appropriate Code to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extLst>
                  <a:ext uri="{0D108BD9-81ED-4DB2-BD59-A6C34878D82A}">
                    <a16:rowId xmlns:a16="http://schemas.microsoft.com/office/drawing/2014/main" val="2049566467"/>
                  </a:ext>
                </a:extLst>
              </a:tr>
              <a:tr h="6838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atin typeface="+mn-lt"/>
                        </a:rPr>
                        <a:t>State Assessment Testing Site District Code and State Assessment Accountable District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atin typeface="+mn-lt"/>
                        </a:rPr>
                        <a:t>Same six-digit code (County and 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1417461"/>
                  </a:ext>
                </a:extLst>
              </a:tr>
              <a:tr h="6207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atin typeface="+mn-lt"/>
                        </a:rPr>
                        <a:t>State Assessment Testing Site School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atin typeface="+mn-lt"/>
                        </a:rPr>
                        <a:t>Three-digit code of the school that is testing the 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5390318"/>
                  </a:ext>
                </a:extLst>
              </a:tr>
              <a:tr h="6207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atin typeface="+mn-lt"/>
                        </a:rPr>
                        <a:t>State Assessment Accountable School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a:latin typeface="+mn-lt"/>
                        </a:rPr>
                        <a:t>Three-digit code of the school the student would normally attend if the school could provide their educational services/programs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8906861"/>
                  </a:ext>
                </a:extLst>
              </a:tr>
            </a:tbl>
          </a:graphicData>
        </a:graphic>
      </p:graphicFrame>
      <p:sp>
        <p:nvSpPr>
          <p:cNvPr id="4" name="Slide Number Placeholder 3">
            <a:extLst>
              <a:ext uri="{FF2B5EF4-FFF2-40B4-BE49-F238E27FC236}">
                <a16:creationId xmlns:a16="http://schemas.microsoft.com/office/drawing/2014/main" id="{CDFF60F5-325D-483C-98B6-41ABF1CEC85C}"/>
              </a:ext>
            </a:extLst>
          </p:cNvPr>
          <p:cNvSpPr>
            <a:spLocks noGrp="1"/>
          </p:cNvSpPr>
          <p:nvPr>
            <p:ph type="sldNum" sz="quarter" idx="10"/>
          </p:nvPr>
        </p:nvSpPr>
        <p:spPr/>
        <p:txBody>
          <a:bodyPr/>
          <a:lstStyle/>
          <a:p>
            <a:fld id="{A3D1C70C-36A2-44FC-A083-98959550CFF4}" type="slidenum">
              <a:rPr lang="en-US" smtClean="0"/>
              <a:pPr/>
              <a:t>37</a:t>
            </a:fld>
            <a:endParaRPr lang="en-US"/>
          </a:p>
        </p:txBody>
      </p:sp>
    </p:spTree>
    <p:extLst>
      <p:ext uri="{BB962C8B-B14F-4D97-AF65-F5344CB8AC3E}">
        <p14:creationId xmlns:p14="http://schemas.microsoft.com/office/powerpoint/2010/main" val="151668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092FB-DE8E-47E3-A00D-C77DB9F1B379}"/>
              </a:ext>
            </a:extLst>
          </p:cNvPr>
          <p:cNvSpPr>
            <a:spLocks noGrp="1"/>
          </p:cNvSpPr>
          <p:nvPr>
            <p:ph type="title"/>
          </p:nvPr>
        </p:nvSpPr>
        <p:spPr/>
        <p:txBody>
          <a:bodyPr/>
          <a:lstStyle/>
          <a:p>
            <a:r>
              <a:rPr lang="en-US" sz="4800" i="0">
                <a:effectLst/>
                <a:latin typeface="+mj-lt"/>
              </a:rPr>
              <a:t>SR/PNP: Out-of-District Placement</a:t>
            </a:r>
            <a:endParaRPr lang="en-US" sz="4800">
              <a:latin typeface="+mj-lt"/>
            </a:endParaRPr>
          </a:p>
        </p:txBody>
      </p:sp>
      <p:sp>
        <p:nvSpPr>
          <p:cNvPr id="3" name="Text Placeholder 2">
            <a:extLst>
              <a:ext uri="{FF2B5EF4-FFF2-40B4-BE49-F238E27FC236}">
                <a16:creationId xmlns:a16="http://schemas.microsoft.com/office/drawing/2014/main" id="{6BD3CF80-4E6E-44A8-B701-95CFD65E8704}"/>
              </a:ext>
            </a:extLst>
          </p:cNvPr>
          <p:cNvSpPr>
            <a:spLocks noGrp="1"/>
          </p:cNvSpPr>
          <p:nvPr>
            <p:ph type="body" sz="quarter" idx="11"/>
          </p:nvPr>
        </p:nvSpPr>
        <p:spPr>
          <a:xfrm>
            <a:off x="171450" y="1119989"/>
            <a:ext cx="11849100" cy="1776464"/>
          </a:xfrm>
        </p:spPr>
        <p:txBody>
          <a:bodyPr>
            <a:noAutofit/>
          </a:bodyPr>
          <a:lstStyle/>
          <a:p>
            <a:pPr marL="0" lvl="0" indent="0" defTabSz="914377">
              <a:lnSpc>
                <a:spcPct val="100000"/>
              </a:lnSpc>
              <a:spcAft>
                <a:spcPts val="600"/>
              </a:spcAft>
              <a:buNone/>
              <a:defRPr/>
            </a:pPr>
            <a:r>
              <a:rPr lang="en-US" sz="1800">
                <a:solidFill>
                  <a:sysClr val="windowText" lastClr="000000"/>
                </a:solidFill>
                <a:latin typeface="+mn-lt"/>
              </a:rPr>
              <a:t>An out-of-district placement is established when a student attends a facility for programs/services not offered in their district (i.e., approved private, public receiving, or special services commission). APSSDs cannot be accountable districts or schools.</a:t>
            </a:r>
          </a:p>
          <a:p>
            <a:pPr marL="0" lvl="0" indent="0" defTabSz="914377">
              <a:lnSpc>
                <a:spcPct val="100000"/>
              </a:lnSpc>
              <a:spcAft>
                <a:spcPts val="600"/>
              </a:spcAft>
              <a:buNone/>
              <a:defRPr/>
            </a:pPr>
            <a:r>
              <a:rPr lang="en-US" sz="1800">
                <a:solidFill>
                  <a:sysClr val="windowText" lastClr="000000"/>
                </a:solidFill>
                <a:latin typeface="+mn-lt"/>
              </a:rPr>
              <a:t>The table below provides guidance to assist schools in accurately recording data for students attending an out-of-district placement.</a:t>
            </a:r>
          </a:p>
        </p:txBody>
      </p:sp>
      <p:graphicFrame>
        <p:nvGraphicFramePr>
          <p:cNvPr id="8" name="Table 9">
            <a:extLst>
              <a:ext uri="{FF2B5EF4-FFF2-40B4-BE49-F238E27FC236}">
                <a16:creationId xmlns:a16="http://schemas.microsoft.com/office/drawing/2014/main" id="{C684EFE0-C7C0-452F-A9C4-7CDBF4810EED}"/>
              </a:ext>
            </a:extLst>
          </p:cNvPr>
          <p:cNvGraphicFramePr>
            <a:graphicFrameLocks/>
          </p:cNvGraphicFramePr>
          <p:nvPr>
            <p:extLst>
              <p:ext uri="{D42A27DB-BD31-4B8C-83A1-F6EECF244321}">
                <p14:modId xmlns:p14="http://schemas.microsoft.com/office/powerpoint/2010/main" val="1485335545"/>
              </p:ext>
            </p:extLst>
          </p:nvPr>
        </p:nvGraphicFramePr>
        <p:xfrm>
          <a:off x="250722" y="2896453"/>
          <a:ext cx="11695472" cy="3103535"/>
        </p:xfrm>
        <a:graphic>
          <a:graphicData uri="http://schemas.openxmlformats.org/drawingml/2006/table">
            <a:tbl>
              <a:tblPr firstRow="1" bandRow="1"/>
              <a:tblGrid>
                <a:gridCol w="4472694">
                  <a:extLst>
                    <a:ext uri="{9D8B030D-6E8A-4147-A177-3AD203B41FA5}">
                      <a16:colId xmlns:a16="http://schemas.microsoft.com/office/drawing/2014/main" val="489503214"/>
                    </a:ext>
                  </a:extLst>
                </a:gridCol>
                <a:gridCol w="7222778">
                  <a:extLst>
                    <a:ext uri="{9D8B030D-6E8A-4147-A177-3AD203B41FA5}">
                      <a16:colId xmlns:a16="http://schemas.microsoft.com/office/drawing/2014/main" val="2489584924"/>
                    </a:ext>
                  </a:extLst>
                </a:gridCol>
              </a:tblGrid>
              <a:tr h="62070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a:latin typeface="+mn-lt"/>
                        </a:rPr>
                        <a:t>Data Field in SR/PNP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a:latin typeface="+mn-lt"/>
                        </a:rPr>
                        <a:t>Appropriate Code to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extLst>
                  <a:ext uri="{0D108BD9-81ED-4DB2-BD59-A6C34878D82A}">
                    <a16:rowId xmlns:a16="http://schemas.microsoft.com/office/drawing/2014/main" val="2049566467"/>
                  </a:ext>
                </a:extLst>
              </a:tr>
              <a:tr h="6207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a:latin typeface="+mn-lt"/>
                        </a:rPr>
                        <a:t>State Assessment Testing Site District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a:latin typeface="+mn-lt"/>
                        </a:rPr>
                        <a:t>Six-digit code of the county and district that is testing the 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1417461"/>
                  </a:ext>
                </a:extLst>
              </a:tr>
              <a:tr h="6207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a:latin typeface="+mn-lt"/>
                        </a:rPr>
                        <a:t>State Assessment Testing Site School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a:latin typeface="+mn-lt"/>
                        </a:rPr>
                        <a:t>Three-digit code of the school that is testing the student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5390318"/>
                  </a:ext>
                </a:extLst>
              </a:tr>
              <a:tr h="6207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a:latin typeface="+mn-lt"/>
                        </a:rPr>
                        <a:t>State Assessment Accountable District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a:latin typeface="+mn-lt"/>
                        </a:rPr>
                        <a:t>Six-digit county and district code of the student’s accountable county and 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8906861"/>
                  </a:ext>
                </a:extLst>
              </a:tr>
              <a:tr h="6207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a:latin typeface="+mn-lt"/>
                        </a:rPr>
                        <a:t>State Assessment Accountable School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a:latin typeface="+mn-lt"/>
                        </a:rPr>
                        <a:t>Three-digit code of the school the student would normally attend if the school could provide their educational services/programs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5931819"/>
                  </a:ext>
                </a:extLst>
              </a:tr>
            </a:tbl>
          </a:graphicData>
        </a:graphic>
      </p:graphicFrame>
      <p:sp>
        <p:nvSpPr>
          <p:cNvPr id="4" name="Slide Number Placeholder 3">
            <a:extLst>
              <a:ext uri="{FF2B5EF4-FFF2-40B4-BE49-F238E27FC236}">
                <a16:creationId xmlns:a16="http://schemas.microsoft.com/office/drawing/2014/main" id="{0FF56B94-21AE-4187-9367-AD93426EF503}"/>
              </a:ext>
            </a:extLst>
          </p:cNvPr>
          <p:cNvSpPr>
            <a:spLocks noGrp="1"/>
          </p:cNvSpPr>
          <p:nvPr>
            <p:ph type="sldNum" sz="quarter" idx="10"/>
          </p:nvPr>
        </p:nvSpPr>
        <p:spPr/>
        <p:txBody>
          <a:bodyPr/>
          <a:lstStyle/>
          <a:p>
            <a:fld id="{A3D1C70C-36A2-44FC-A083-98959550CFF4}" type="slidenum">
              <a:rPr lang="en-US" smtClean="0"/>
              <a:pPr/>
              <a:t>38</a:t>
            </a:fld>
            <a:endParaRPr lang="en-US"/>
          </a:p>
        </p:txBody>
      </p:sp>
    </p:spTree>
    <p:extLst>
      <p:ext uri="{BB962C8B-B14F-4D97-AF65-F5344CB8AC3E}">
        <p14:creationId xmlns:p14="http://schemas.microsoft.com/office/powerpoint/2010/main" val="31598736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56056-4DA8-48A8-BF20-A981643611E9}"/>
              </a:ext>
            </a:extLst>
          </p:cNvPr>
          <p:cNvSpPr>
            <a:spLocks noGrp="1"/>
          </p:cNvSpPr>
          <p:nvPr>
            <p:ph type="title"/>
          </p:nvPr>
        </p:nvSpPr>
        <p:spPr/>
        <p:txBody>
          <a:bodyPr>
            <a:noAutofit/>
          </a:bodyPr>
          <a:lstStyle/>
          <a:p>
            <a:r>
              <a:rPr lang="en-US" i="0" u="none" strike="noStrike">
                <a:effectLst/>
                <a:latin typeface="+mj-lt"/>
              </a:rPr>
              <a:t>SR/PNP: “School Choice”</a:t>
            </a:r>
            <a:endParaRPr lang="en-US">
              <a:latin typeface="+mj-lt"/>
            </a:endParaRPr>
          </a:p>
        </p:txBody>
      </p:sp>
      <p:sp>
        <p:nvSpPr>
          <p:cNvPr id="3" name="Text Placeholder 2">
            <a:extLst>
              <a:ext uri="{FF2B5EF4-FFF2-40B4-BE49-F238E27FC236}">
                <a16:creationId xmlns:a16="http://schemas.microsoft.com/office/drawing/2014/main" id="{3E1D7AD1-7FB4-4178-AEE7-FAD109F1555F}"/>
              </a:ext>
            </a:extLst>
          </p:cNvPr>
          <p:cNvSpPr>
            <a:spLocks noGrp="1"/>
          </p:cNvSpPr>
          <p:nvPr>
            <p:ph type="body" sz="quarter" idx="11"/>
          </p:nvPr>
        </p:nvSpPr>
        <p:spPr>
          <a:xfrm>
            <a:off x="171451" y="1222376"/>
            <a:ext cx="11849100" cy="3919896"/>
          </a:xfrm>
        </p:spPr>
        <p:txBody>
          <a:bodyPr>
            <a:normAutofit/>
          </a:bodyPr>
          <a:lstStyle/>
          <a:p>
            <a:pPr>
              <a:lnSpc>
                <a:spcPct val="100000"/>
              </a:lnSpc>
              <a:spcAft>
                <a:spcPts val="600"/>
              </a:spcAft>
            </a:pPr>
            <a:r>
              <a:rPr lang="en-US" sz="2800"/>
              <a:t>School Choice is not an out-of-district placement.</a:t>
            </a:r>
          </a:p>
          <a:p>
            <a:pPr>
              <a:lnSpc>
                <a:spcPct val="100000"/>
              </a:lnSpc>
              <a:spcAft>
                <a:spcPts val="600"/>
              </a:spcAft>
            </a:pPr>
            <a:r>
              <a:rPr lang="en-US" sz="2800"/>
              <a:t>NJDOE’s Inter-District Public School Choice Program allows approved choice districts to enroll students who do not reside within their districts without cost to their parents.</a:t>
            </a:r>
          </a:p>
          <a:p>
            <a:pPr>
              <a:lnSpc>
                <a:spcPct val="100000"/>
              </a:lnSpc>
              <a:spcAft>
                <a:spcPts val="600"/>
              </a:spcAft>
            </a:pPr>
            <a:r>
              <a:rPr lang="en-US" sz="2800"/>
              <a:t>Districts that accept students under “School Choice” must identify themselves as the accountable district and school.</a:t>
            </a:r>
          </a:p>
        </p:txBody>
      </p:sp>
      <p:sp>
        <p:nvSpPr>
          <p:cNvPr id="4" name="Slide Number Placeholder 3">
            <a:extLst>
              <a:ext uri="{FF2B5EF4-FFF2-40B4-BE49-F238E27FC236}">
                <a16:creationId xmlns:a16="http://schemas.microsoft.com/office/drawing/2014/main" id="{6CF69DDE-8754-4870-9B85-1A07F3902B38}"/>
              </a:ext>
            </a:extLst>
          </p:cNvPr>
          <p:cNvSpPr>
            <a:spLocks noGrp="1"/>
          </p:cNvSpPr>
          <p:nvPr>
            <p:ph type="sldNum" sz="quarter" idx="10"/>
          </p:nvPr>
        </p:nvSpPr>
        <p:spPr/>
        <p:txBody>
          <a:bodyPr/>
          <a:lstStyle/>
          <a:p>
            <a:fld id="{A3D1C70C-36A2-44FC-A083-98959550CFF4}" type="slidenum">
              <a:rPr lang="en-US" smtClean="0"/>
              <a:pPr/>
              <a:t>39</a:t>
            </a:fld>
            <a:endParaRPr lang="en-US"/>
          </a:p>
        </p:txBody>
      </p:sp>
    </p:spTree>
    <p:extLst>
      <p:ext uri="{BB962C8B-B14F-4D97-AF65-F5344CB8AC3E}">
        <p14:creationId xmlns:p14="http://schemas.microsoft.com/office/powerpoint/2010/main" val="84136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10C457E-1C62-4379-AE52-76C9EE90028F}"/>
              </a:ext>
            </a:extLst>
          </p:cNvPr>
          <p:cNvSpPr>
            <a:spLocks noGrp="1"/>
          </p:cNvSpPr>
          <p:nvPr>
            <p:ph type="title"/>
          </p:nvPr>
        </p:nvSpPr>
        <p:spPr/>
        <p:txBody>
          <a:bodyPr>
            <a:normAutofit fontScale="90000"/>
          </a:bodyPr>
          <a:lstStyle/>
          <a:p>
            <a:r>
              <a:rPr lang="en-US" sz="3600" i="0" dirty="0">
                <a:effectLst/>
                <a:latin typeface="+mj-lt"/>
              </a:rPr>
              <a:t>Differences Between Start Strong and NJSLA (1 of 2)</a:t>
            </a:r>
            <a:endParaRPr lang="en-US" sz="3600" dirty="0">
              <a:latin typeface="+mj-lt"/>
            </a:endParaRPr>
          </a:p>
        </p:txBody>
      </p:sp>
      <p:sp>
        <p:nvSpPr>
          <p:cNvPr id="2" name="Text Placeholder 1">
            <a:extLst>
              <a:ext uri="{FF2B5EF4-FFF2-40B4-BE49-F238E27FC236}">
                <a16:creationId xmlns:a16="http://schemas.microsoft.com/office/drawing/2014/main" id="{16F1C952-AB2A-44C0-A4E7-ECA2002FD30A}"/>
              </a:ext>
            </a:extLst>
          </p:cNvPr>
          <p:cNvSpPr>
            <a:spLocks noGrp="1"/>
          </p:cNvSpPr>
          <p:nvPr>
            <p:ph type="body" sz="quarter" idx="11"/>
          </p:nvPr>
        </p:nvSpPr>
        <p:spPr/>
        <p:txBody>
          <a:bodyPr vert="horz" lIns="91440" tIns="45720" rIns="822960" bIns="45720" rtlCol="0" anchor="t">
            <a:normAutofit fontScale="62500" lnSpcReduction="20000"/>
          </a:bodyPr>
          <a:lstStyle/>
          <a:p>
            <a:pPr marL="227965" lvl="0" indent="-227965" defTabSz="914377" fontAlgn="base">
              <a:lnSpc>
                <a:spcPct val="120000"/>
              </a:lnSpc>
              <a:spcAft>
                <a:spcPts val="600"/>
              </a:spcAft>
              <a:defRPr/>
            </a:pPr>
            <a:r>
              <a:rPr lang="en-US" dirty="0">
                <a:solidFill>
                  <a:sysClr val="windowText" lastClr="000000"/>
                </a:solidFill>
                <a:latin typeface="+mn-lt"/>
              </a:rPr>
              <a:t>Each content area has only one unit of testing. A student may take up to two content areas of Start Strong in a single day. </a:t>
            </a:r>
            <a:endParaRPr lang="en-US" dirty="0"/>
          </a:p>
          <a:p>
            <a:pPr marL="227965" lvl="0" indent="-227965" defTabSz="914377" fontAlgn="base">
              <a:lnSpc>
                <a:spcPct val="120000"/>
              </a:lnSpc>
              <a:spcAft>
                <a:spcPts val="600"/>
              </a:spcAft>
              <a:defRPr/>
            </a:pPr>
            <a:r>
              <a:rPr lang="en-US" dirty="0">
                <a:solidFill>
                  <a:sysClr val="windowText" lastClr="000000"/>
                </a:solidFill>
                <a:latin typeface="+mn-lt"/>
              </a:rPr>
              <a:t>All test items are machine-scorable (no open-ended questions), which allows for same-day score reporting. </a:t>
            </a:r>
          </a:p>
          <a:p>
            <a:pPr marL="227965" lvl="0" indent="-227965" defTabSz="914377" fontAlgn="base">
              <a:lnSpc>
                <a:spcPct val="120000"/>
              </a:lnSpc>
              <a:spcAft>
                <a:spcPts val="600"/>
              </a:spcAft>
              <a:defRPr/>
            </a:pPr>
            <a:r>
              <a:rPr lang="en-US" dirty="0">
                <a:solidFill>
                  <a:sysClr val="windowText" lastClr="000000"/>
                </a:solidFill>
                <a:latin typeface="+mn-lt"/>
              </a:rPr>
              <a:t>A single Test Administrator (TA) script is provided. </a:t>
            </a:r>
          </a:p>
          <a:p>
            <a:pPr marL="227965" lvl="0" indent="-227965" defTabSz="914377" fontAlgn="base">
              <a:lnSpc>
                <a:spcPct val="120000"/>
              </a:lnSpc>
              <a:spcAft>
                <a:spcPts val="600"/>
              </a:spcAft>
              <a:defRPr/>
            </a:pPr>
            <a:r>
              <a:rPr lang="en-US" dirty="0">
                <a:solidFill>
                  <a:sysClr val="windowText" lastClr="000000"/>
                </a:solidFill>
                <a:latin typeface="+mn-lt"/>
              </a:rPr>
              <a:t>The Start Strong Administration Policies, Computer-based Testing (CBT) User Guide, and Paper-based Testing (PBT) User Guide serve as abbreviated versions of the Test Coordinator Manual (TCM) and Test Administrator Manuals (TAMs).</a:t>
            </a:r>
          </a:p>
          <a:p>
            <a:pPr marL="227965" indent="-227965">
              <a:lnSpc>
                <a:spcPct val="120000"/>
              </a:lnSpc>
              <a:spcAft>
                <a:spcPts val="600"/>
              </a:spcAft>
            </a:pPr>
            <a:r>
              <a:rPr lang="en-US" dirty="0">
                <a:latin typeface="Palatino Linotype"/>
              </a:rPr>
              <a:t>Districts may use the existing TCM as an additional resource regarding test administration policies and procedures.</a:t>
            </a:r>
          </a:p>
          <a:p>
            <a:endParaRPr lang="en-US" dirty="0"/>
          </a:p>
        </p:txBody>
      </p:sp>
      <p:sp>
        <p:nvSpPr>
          <p:cNvPr id="3" name="Slide Number Placeholder 2">
            <a:extLst>
              <a:ext uri="{FF2B5EF4-FFF2-40B4-BE49-F238E27FC236}">
                <a16:creationId xmlns:a16="http://schemas.microsoft.com/office/drawing/2014/main" id="{01DC6B6F-359E-4D5F-9063-C274DC08CCD8}"/>
              </a:ext>
            </a:extLst>
          </p:cNvPr>
          <p:cNvSpPr>
            <a:spLocks noGrp="1"/>
          </p:cNvSpPr>
          <p:nvPr>
            <p:ph type="sldNum" sz="quarter" idx="10"/>
          </p:nvPr>
        </p:nvSpPr>
        <p:spPr/>
        <p:txBody>
          <a:bodyPr/>
          <a:lstStyle/>
          <a:p>
            <a:fld id="{A3D1C70C-36A2-44FC-A083-98959550CFF4}" type="slidenum">
              <a:rPr lang="en-US" smtClean="0"/>
              <a:pPr/>
              <a:t>4</a:t>
            </a:fld>
            <a:endParaRPr lang="en-US"/>
          </a:p>
        </p:txBody>
      </p:sp>
      <p:sp>
        <p:nvSpPr>
          <p:cNvPr id="11" name="Slide Number Placeholder 4">
            <a:extLst>
              <a:ext uri="{FF2B5EF4-FFF2-40B4-BE49-F238E27FC236}">
                <a16:creationId xmlns:a16="http://schemas.microsoft.com/office/drawing/2014/main" id="{3A4CA371-CA4A-4FF7-B9D6-DCEBFE08A5B7}"/>
              </a:ext>
              <a:ext uri="{C183D7F6-B498-43B3-948B-1728B52AA6E4}">
                <adec:decorative xmlns:adec="http://schemas.microsoft.com/office/drawing/2017/decorative" val="1"/>
              </a:ext>
            </a:extLst>
          </p:cNvPr>
          <p:cNvSpPr txBox="1">
            <a:spLocks/>
          </p:cNvSpPr>
          <p:nvPr/>
        </p:nvSpPr>
        <p:spPr>
          <a:xfrm>
            <a:off x="9528066" y="6535358"/>
            <a:ext cx="2663934" cy="365125"/>
          </a:xfrm>
          <a:prstGeom prst="rect">
            <a:avLst/>
          </a:prstGeom>
        </p:spPr>
        <p:txBody>
          <a:bodyPr vert="horz" lIns="91440" tIns="45720" rIns="91440" bIns="45720" rtlCol="0" anchor="ctr"/>
          <a:lstStyle>
            <a:defPPr>
              <a:defRPr lang="en-US"/>
            </a:defPPr>
            <a:lvl1pPr marL="0" algn="r" defTabSz="914400" rtl="0" eaLnBrk="1" latinLnBrk="0" hangingPunct="1">
              <a:defRPr sz="13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29936C-68CC-48AF-8CF3-4B03BC21D04D}" type="slidenum">
              <a:rPr lang="en-US" smtClean="0">
                <a:solidFill>
                  <a:prstClr val="white"/>
                </a:solidFill>
                <a:latin typeface="Calibri" panose="020F0502020204030204"/>
              </a:rPr>
              <a:pPr/>
              <a:t>4</a:t>
            </a:fld>
            <a:endParaRPr lang="en-US">
              <a:solidFill>
                <a:prstClr val="white"/>
              </a:solidFill>
              <a:latin typeface="Calibri" panose="020F0502020204030204"/>
            </a:endParaRPr>
          </a:p>
        </p:txBody>
      </p:sp>
    </p:spTree>
    <p:extLst>
      <p:ext uri="{BB962C8B-B14F-4D97-AF65-F5344CB8AC3E}">
        <p14:creationId xmlns:p14="http://schemas.microsoft.com/office/powerpoint/2010/main" val="2796998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56056-4DA8-48A8-BF20-A981643611E9}"/>
              </a:ext>
            </a:extLst>
          </p:cNvPr>
          <p:cNvSpPr>
            <a:spLocks noGrp="1"/>
          </p:cNvSpPr>
          <p:nvPr>
            <p:ph type="title"/>
          </p:nvPr>
        </p:nvSpPr>
        <p:spPr/>
        <p:txBody>
          <a:bodyPr>
            <a:noAutofit/>
          </a:bodyPr>
          <a:lstStyle/>
          <a:p>
            <a:r>
              <a:rPr lang="en-US" sz="3200" i="0" u="none" strike="noStrike">
                <a:effectLst/>
                <a:latin typeface="+mj-lt"/>
              </a:rPr>
              <a:t>SR/PNP: Charter and Vocational-Technical Schools</a:t>
            </a:r>
            <a:endParaRPr lang="en-US" sz="3200">
              <a:latin typeface="+mj-lt"/>
            </a:endParaRPr>
          </a:p>
        </p:txBody>
      </p:sp>
      <p:sp>
        <p:nvSpPr>
          <p:cNvPr id="3" name="Text Placeholder 2">
            <a:extLst>
              <a:ext uri="{FF2B5EF4-FFF2-40B4-BE49-F238E27FC236}">
                <a16:creationId xmlns:a16="http://schemas.microsoft.com/office/drawing/2014/main" id="{87CF082A-6860-4DD0-B931-37165B7F2B37}"/>
              </a:ext>
            </a:extLst>
          </p:cNvPr>
          <p:cNvSpPr>
            <a:spLocks noGrp="1"/>
          </p:cNvSpPr>
          <p:nvPr>
            <p:ph type="body" sz="quarter" idx="11"/>
          </p:nvPr>
        </p:nvSpPr>
        <p:spPr>
          <a:xfrm>
            <a:off x="171451" y="1222375"/>
            <a:ext cx="11849100" cy="4578657"/>
          </a:xfrm>
        </p:spPr>
        <p:txBody>
          <a:bodyPr>
            <a:normAutofit/>
          </a:bodyPr>
          <a:lstStyle/>
          <a:p>
            <a:r>
              <a:rPr lang="en-US" sz="2800"/>
              <a:t>Students attending a charter school of full-time vocational technical school, regardless of the school’s location, are not considered out-of-district or in-district placements.</a:t>
            </a:r>
          </a:p>
          <a:p>
            <a:r>
              <a:rPr lang="en-US" sz="2800"/>
              <a:t>Charter schools and full-time vocational technical schools are the accountable district and school.</a:t>
            </a:r>
          </a:p>
          <a:p>
            <a:r>
              <a:rPr lang="en-US" sz="2800"/>
              <a:t>The resident school district is the accountable district for shared-time vocational technical students.</a:t>
            </a:r>
          </a:p>
        </p:txBody>
      </p:sp>
      <p:sp>
        <p:nvSpPr>
          <p:cNvPr id="4" name="Slide Number Placeholder 3">
            <a:extLst>
              <a:ext uri="{FF2B5EF4-FFF2-40B4-BE49-F238E27FC236}">
                <a16:creationId xmlns:a16="http://schemas.microsoft.com/office/drawing/2014/main" id="{F7354B63-02B1-4DD0-B060-452D56369395}"/>
              </a:ext>
            </a:extLst>
          </p:cNvPr>
          <p:cNvSpPr>
            <a:spLocks noGrp="1"/>
          </p:cNvSpPr>
          <p:nvPr>
            <p:ph type="sldNum" sz="quarter" idx="10"/>
          </p:nvPr>
        </p:nvSpPr>
        <p:spPr/>
        <p:txBody>
          <a:bodyPr/>
          <a:lstStyle/>
          <a:p>
            <a:fld id="{A3D1C70C-36A2-44FC-A083-98959550CFF4}" type="slidenum">
              <a:rPr lang="en-US" smtClean="0"/>
              <a:pPr/>
              <a:t>40</a:t>
            </a:fld>
            <a:endParaRPr lang="en-US"/>
          </a:p>
        </p:txBody>
      </p:sp>
    </p:spTree>
    <p:extLst>
      <p:ext uri="{BB962C8B-B14F-4D97-AF65-F5344CB8AC3E}">
        <p14:creationId xmlns:p14="http://schemas.microsoft.com/office/powerpoint/2010/main" val="2353499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56056-4DA8-48A8-BF20-A981643611E9}"/>
              </a:ext>
            </a:extLst>
          </p:cNvPr>
          <p:cNvSpPr>
            <a:spLocks noGrp="1"/>
          </p:cNvSpPr>
          <p:nvPr>
            <p:ph type="title"/>
          </p:nvPr>
        </p:nvSpPr>
        <p:spPr>
          <a:xfrm>
            <a:off x="1238135" y="402632"/>
            <a:ext cx="10265605" cy="747579"/>
          </a:xfrm>
        </p:spPr>
        <p:txBody>
          <a:bodyPr>
            <a:noAutofit/>
          </a:bodyPr>
          <a:lstStyle/>
          <a:p>
            <a:r>
              <a:rPr lang="en-US" sz="2450" i="0" u="none" strike="noStrike">
                <a:effectLst/>
                <a:latin typeface="+mj-lt"/>
              </a:rPr>
              <a:t>Mathematics Reference Sheets and Periodic Tables for Online Testing</a:t>
            </a:r>
            <a:endParaRPr lang="en-US" sz="2450">
              <a:latin typeface="+mj-lt"/>
            </a:endParaRPr>
          </a:p>
        </p:txBody>
      </p:sp>
      <p:sp>
        <p:nvSpPr>
          <p:cNvPr id="3" name="Text Placeholder 2">
            <a:extLst>
              <a:ext uri="{FF2B5EF4-FFF2-40B4-BE49-F238E27FC236}">
                <a16:creationId xmlns:a16="http://schemas.microsoft.com/office/drawing/2014/main" id="{BF392915-C2E7-4DE7-B9F6-AA4C4B42F5D8}"/>
              </a:ext>
            </a:extLst>
          </p:cNvPr>
          <p:cNvSpPr>
            <a:spLocks noGrp="1"/>
          </p:cNvSpPr>
          <p:nvPr>
            <p:ph type="body" sz="quarter" idx="11"/>
          </p:nvPr>
        </p:nvSpPr>
        <p:spPr/>
        <p:txBody>
          <a:bodyPr>
            <a:normAutofit fontScale="77500" lnSpcReduction="20000"/>
          </a:bodyPr>
          <a:lstStyle/>
          <a:p>
            <a:pPr marL="227965" lvl="0" indent="-227965" defTabSz="914377">
              <a:lnSpc>
                <a:spcPct val="110000"/>
              </a:lnSpc>
              <a:spcBef>
                <a:spcPts val="600"/>
              </a:spcBef>
              <a:spcAft>
                <a:spcPts val="1000"/>
              </a:spcAft>
              <a:defRPr/>
            </a:pPr>
            <a:r>
              <a:rPr lang="en-US" sz="2800" dirty="0">
                <a:solidFill>
                  <a:sysClr val="windowText" lastClr="000000"/>
                </a:solidFill>
                <a:latin typeface="+mn-lt"/>
              </a:rPr>
              <a:t>Start Strong mathematics reference sheets and periodic tables:</a:t>
            </a:r>
          </a:p>
          <a:p>
            <a:pPr marL="685165" lvl="1" indent="-227965" defTabSz="914377">
              <a:lnSpc>
                <a:spcPct val="110000"/>
              </a:lnSpc>
              <a:spcBef>
                <a:spcPts val="600"/>
              </a:spcBef>
              <a:spcAft>
                <a:spcPts val="1000"/>
              </a:spcAft>
              <a:defRPr/>
            </a:pPr>
            <a:r>
              <a:rPr lang="en-US" sz="2800" dirty="0">
                <a:solidFill>
                  <a:sysClr val="windowText" lastClr="000000"/>
                </a:solidFill>
                <a:latin typeface="+mn-lt"/>
              </a:rPr>
              <a:t>Are provided for students within the TestNav platform.</a:t>
            </a:r>
            <a:endParaRPr lang="en-US" sz="2800" dirty="0">
              <a:solidFill>
                <a:sysClr val="windowText" lastClr="000000"/>
              </a:solidFill>
              <a:latin typeface="+mn-lt"/>
              <a:cs typeface="Calibri"/>
            </a:endParaRPr>
          </a:p>
          <a:p>
            <a:pPr marL="685165" lvl="1" indent="-227965" defTabSz="914377">
              <a:lnSpc>
                <a:spcPct val="110000"/>
              </a:lnSpc>
              <a:spcBef>
                <a:spcPts val="600"/>
              </a:spcBef>
              <a:spcAft>
                <a:spcPts val="1000"/>
              </a:spcAft>
              <a:defRPr/>
            </a:pPr>
            <a:r>
              <a:rPr lang="en-US" sz="2800" dirty="0">
                <a:solidFill>
                  <a:sysClr val="windowText" lastClr="000000"/>
                </a:solidFill>
                <a:latin typeface="+mn-lt"/>
              </a:rPr>
              <a:t>Can be accessed for local printing by visiting the </a:t>
            </a:r>
            <a:r>
              <a:rPr lang="en-US" sz="2800" dirty="0">
                <a:solidFill>
                  <a:sysClr val="windowText" lastClr="000000"/>
                </a:solidFill>
                <a:latin typeface="+mn-lt"/>
                <a:hlinkClick r:id="rId3"/>
              </a:rPr>
              <a:t>New Jersey Assessments Resource Center </a:t>
            </a:r>
            <a:r>
              <a:rPr lang="en-US" sz="2800" dirty="0">
                <a:solidFill>
                  <a:sysClr val="windowText" lastClr="000000"/>
                </a:solidFill>
                <a:latin typeface="+mn-lt"/>
              </a:rPr>
              <a:t>under Start Strong.</a:t>
            </a:r>
            <a:endParaRPr lang="en-US" sz="2800" dirty="0">
              <a:solidFill>
                <a:sysClr val="windowText" lastClr="000000"/>
              </a:solidFill>
              <a:latin typeface="+mn-lt"/>
              <a:cs typeface="Calibri" panose="020F0502020204030204"/>
            </a:endParaRPr>
          </a:p>
          <a:p>
            <a:pPr marL="227965" lvl="0" indent="-227965" defTabSz="914377">
              <a:lnSpc>
                <a:spcPct val="110000"/>
              </a:lnSpc>
              <a:spcBef>
                <a:spcPts val="600"/>
              </a:spcBef>
              <a:spcAft>
                <a:spcPts val="1000"/>
              </a:spcAft>
              <a:defRPr/>
            </a:pPr>
            <a:r>
              <a:rPr lang="en-US" sz="2800" dirty="0">
                <a:solidFill>
                  <a:sysClr val="windowText" lastClr="000000"/>
                </a:solidFill>
                <a:latin typeface="+mn-lt"/>
              </a:rPr>
              <a:t>All test materials, including any printed mathematics reference sheets or periodic tables used by the students during the administration of Start Strong, must be properly discarded upon the completion of testing.</a:t>
            </a:r>
            <a:endParaRPr lang="en-US" sz="2800" dirty="0">
              <a:solidFill>
                <a:sysClr val="windowText" lastClr="000000"/>
              </a:solidFill>
              <a:latin typeface="+mn-lt"/>
              <a:cs typeface="Calibri"/>
            </a:endParaRPr>
          </a:p>
          <a:p>
            <a:pPr marL="685165" lvl="1" indent="-227965" defTabSz="914377">
              <a:lnSpc>
                <a:spcPct val="110000"/>
              </a:lnSpc>
              <a:spcBef>
                <a:spcPts val="600"/>
              </a:spcBef>
              <a:spcAft>
                <a:spcPts val="1000"/>
              </a:spcAft>
              <a:defRPr/>
            </a:pPr>
            <a:r>
              <a:rPr lang="en-US" sz="2400" dirty="0">
                <a:solidFill>
                  <a:sysClr val="windowText" lastClr="000000"/>
                </a:solidFill>
                <a:latin typeface="+mn-lt"/>
              </a:rPr>
              <a:t>Districts are </a:t>
            </a:r>
            <a:r>
              <a:rPr lang="en-US" sz="2400" b="1" dirty="0">
                <a:solidFill>
                  <a:sysClr val="windowText" lastClr="000000"/>
                </a:solidFill>
                <a:latin typeface="+mn-lt"/>
              </a:rPr>
              <a:t>strongly</a:t>
            </a:r>
            <a:r>
              <a:rPr lang="en-US" sz="2400" dirty="0">
                <a:solidFill>
                  <a:sysClr val="windowText" lastClr="000000"/>
                </a:solidFill>
                <a:latin typeface="+mn-lt"/>
              </a:rPr>
              <a:t> encouraged to utilize the online reference sheets and periodic tables, accessible through “Exhibits,” to eliminate the possibility of students receiving incorrect materials.</a:t>
            </a:r>
          </a:p>
          <a:p>
            <a:pPr marL="685165" lvl="1" indent="-227965" defTabSz="914377">
              <a:lnSpc>
                <a:spcPct val="110000"/>
              </a:lnSpc>
              <a:spcBef>
                <a:spcPts val="600"/>
              </a:spcBef>
              <a:spcAft>
                <a:spcPts val="1000"/>
              </a:spcAft>
              <a:defRPr/>
            </a:pPr>
            <a:r>
              <a:rPr lang="en-US" sz="2400" dirty="0">
                <a:solidFill>
                  <a:sysClr val="windowText" lastClr="000000"/>
                </a:solidFill>
                <a:latin typeface="+mn-lt"/>
              </a:rPr>
              <a:t>The Start Strong mathematics reference sheets must not be used during classroom instruction as a resource.</a:t>
            </a:r>
            <a:endParaRPr lang="en-US" sz="2400" b="1" dirty="0">
              <a:solidFill>
                <a:sysClr val="windowText" lastClr="000000"/>
              </a:solidFill>
              <a:latin typeface="+mn-lt"/>
              <a:cs typeface="Calibri" panose="020F0502020204030204"/>
            </a:endParaRPr>
          </a:p>
          <a:p>
            <a:endParaRPr lang="en-US" dirty="0"/>
          </a:p>
        </p:txBody>
      </p:sp>
      <p:sp>
        <p:nvSpPr>
          <p:cNvPr id="4" name="Slide Number Placeholder 3">
            <a:extLst>
              <a:ext uri="{FF2B5EF4-FFF2-40B4-BE49-F238E27FC236}">
                <a16:creationId xmlns:a16="http://schemas.microsoft.com/office/drawing/2014/main" id="{C4A9F5B3-CF18-4ADD-8BE0-D90A8465EEDB}"/>
              </a:ext>
            </a:extLst>
          </p:cNvPr>
          <p:cNvSpPr>
            <a:spLocks noGrp="1"/>
          </p:cNvSpPr>
          <p:nvPr>
            <p:ph type="sldNum" sz="quarter" idx="10"/>
          </p:nvPr>
        </p:nvSpPr>
        <p:spPr/>
        <p:txBody>
          <a:bodyPr/>
          <a:lstStyle/>
          <a:p>
            <a:fld id="{A3D1C70C-36A2-44FC-A083-98959550CFF4}" type="slidenum">
              <a:rPr lang="en-US" smtClean="0"/>
              <a:pPr/>
              <a:t>41</a:t>
            </a:fld>
            <a:endParaRPr lang="en-US"/>
          </a:p>
        </p:txBody>
      </p:sp>
    </p:spTree>
    <p:extLst>
      <p:ext uri="{BB962C8B-B14F-4D97-AF65-F5344CB8AC3E}">
        <p14:creationId xmlns:p14="http://schemas.microsoft.com/office/powerpoint/2010/main" val="9897484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51353-F39F-4E38-879E-DF09391341DE}"/>
              </a:ext>
            </a:extLst>
          </p:cNvPr>
          <p:cNvSpPr>
            <a:spLocks noGrp="1"/>
          </p:cNvSpPr>
          <p:nvPr>
            <p:ph type="title"/>
          </p:nvPr>
        </p:nvSpPr>
        <p:spPr/>
        <p:txBody>
          <a:bodyPr/>
          <a:lstStyle/>
          <a:p>
            <a:r>
              <a:rPr lang="en-US" i="0">
                <a:effectLst/>
                <a:latin typeface="+mj-lt"/>
              </a:rPr>
              <a:t>Start Strong Paper Tests (1 of 3)</a:t>
            </a:r>
            <a:endParaRPr lang="en-US">
              <a:latin typeface="+mj-lt"/>
            </a:endParaRPr>
          </a:p>
        </p:txBody>
      </p:sp>
      <p:sp>
        <p:nvSpPr>
          <p:cNvPr id="3" name="Text Placeholder 2">
            <a:extLst>
              <a:ext uri="{FF2B5EF4-FFF2-40B4-BE49-F238E27FC236}">
                <a16:creationId xmlns:a16="http://schemas.microsoft.com/office/drawing/2014/main" id="{26F8024F-EF46-46A8-B40B-D7F5E7573FF5}"/>
              </a:ext>
            </a:extLst>
          </p:cNvPr>
          <p:cNvSpPr>
            <a:spLocks noGrp="1"/>
          </p:cNvSpPr>
          <p:nvPr>
            <p:ph type="body" sz="quarter" idx="11"/>
          </p:nvPr>
        </p:nvSpPr>
        <p:spPr/>
        <p:txBody>
          <a:bodyPr>
            <a:normAutofit fontScale="55000" lnSpcReduction="20000"/>
          </a:bodyPr>
          <a:lstStyle/>
          <a:p>
            <a:pPr marL="0" lvl="0" indent="0" defTabSz="914377" fontAlgn="base">
              <a:lnSpc>
                <a:spcPct val="120000"/>
              </a:lnSpc>
              <a:spcBef>
                <a:spcPts val="600"/>
              </a:spcBef>
              <a:spcAft>
                <a:spcPts val="1200"/>
              </a:spcAft>
              <a:buNone/>
              <a:defRPr/>
            </a:pPr>
            <a:r>
              <a:rPr lang="en-US" sz="2900" dirty="0">
                <a:solidFill>
                  <a:sysClr val="windowText" lastClr="000000"/>
                </a:solidFill>
                <a:latin typeface="+mn-lt"/>
              </a:rPr>
              <a:t>Paper test materials are available for students with accommodations. Student responses for paper tests must be transcribed into online.</a:t>
            </a:r>
          </a:p>
          <a:p>
            <a:pPr marL="227965" lvl="0" indent="-227965" defTabSz="914377" fontAlgn="base">
              <a:lnSpc>
                <a:spcPct val="120000"/>
              </a:lnSpc>
              <a:spcBef>
                <a:spcPts val="600"/>
              </a:spcBef>
              <a:spcAft>
                <a:spcPts val="0"/>
              </a:spcAft>
              <a:defRPr/>
            </a:pPr>
            <a:r>
              <a:rPr lang="en-US" sz="2900" b="1" dirty="0">
                <a:solidFill>
                  <a:sysClr val="windowText" lastClr="000000"/>
                </a:solidFill>
                <a:latin typeface="+mn-lt"/>
              </a:rPr>
              <a:t>There is no initial delivery of test materials.</a:t>
            </a:r>
            <a:endParaRPr lang="en-US" sz="2900" b="1" dirty="0">
              <a:solidFill>
                <a:sysClr val="windowText" lastClr="000000"/>
              </a:solidFill>
              <a:latin typeface="+mn-lt"/>
              <a:cs typeface="Calibri" panose="020F0502020204030204"/>
            </a:endParaRPr>
          </a:p>
          <a:p>
            <a:pPr marL="685165" lvl="1" indent="-227965" defTabSz="914377">
              <a:lnSpc>
                <a:spcPct val="120000"/>
              </a:lnSpc>
              <a:spcBef>
                <a:spcPts val="600"/>
              </a:spcBef>
              <a:spcAft>
                <a:spcPts val="0"/>
              </a:spcAft>
              <a:defRPr/>
            </a:pPr>
            <a:r>
              <a:rPr lang="en-US" sz="2900" dirty="0">
                <a:solidFill>
                  <a:sysClr val="windowText" lastClr="000000"/>
                </a:solidFill>
                <a:latin typeface="+mn-lt"/>
              </a:rPr>
              <a:t>Regular print materials must be printed locally.</a:t>
            </a:r>
            <a:endParaRPr lang="en-US" sz="2900" b="1" dirty="0">
              <a:solidFill>
                <a:sysClr val="windowText" lastClr="000000"/>
              </a:solidFill>
              <a:latin typeface="+mn-lt"/>
              <a:cs typeface="Calibri" panose="020F0502020204030204"/>
            </a:endParaRPr>
          </a:p>
          <a:p>
            <a:pPr marL="685165" lvl="1" indent="-227965" defTabSz="914377">
              <a:lnSpc>
                <a:spcPct val="120000"/>
              </a:lnSpc>
              <a:spcBef>
                <a:spcPts val="600"/>
              </a:spcBef>
              <a:spcAft>
                <a:spcPts val="1200"/>
              </a:spcAft>
              <a:defRPr/>
            </a:pPr>
            <a:r>
              <a:rPr lang="en-US" sz="2900" dirty="0">
                <a:solidFill>
                  <a:sysClr val="windowText" lastClr="000000"/>
                </a:solidFill>
                <a:latin typeface="+mn-lt"/>
              </a:rPr>
              <a:t>Braille and large print materials must be ordered from PAN. </a:t>
            </a:r>
            <a:endParaRPr lang="en-US" sz="2900" b="1" dirty="0">
              <a:solidFill>
                <a:sysClr val="windowText" lastClr="000000"/>
              </a:solidFill>
              <a:latin typeface="+mn-lt"/>
              <a:cs typeface="Calibri" panose="020F0502020204030204"/>
            </a:endParaRPr>
          </a:p>
          <a:p>
            <a:pPr marL="227965" lvl="0" indent="-227965" defTabSz="914377" fontAlgn="base">
              <a:lnSpc>
                <a:spcPct val="120000"/>
              </a:lnSpc>
              <a:spcBef>
                <a:spcPts val="600"/>
              </a:spcBef>
              <a:spcAft>
                <a:spcPts val="0"/>
              </a:spcAft>
              <a:defRPr/>
            </a:pPr>
            <a:r>
              <a:rPr lang="en-US" sz="2900" b="1" dirty="0">
                <a:solidFill>
                  <a:sysClr val="windowText" lastClr="000000"/>
                </a:solidFill>
                <a:latin typeface="+mn-lt"/>
              </a:rPr>
              <a:t>Regular print test booklets and mathematics human reader scripts:</a:t>
            </a:r>
            <a:endParaRPr lang="en-US" sz="2900" b="1" dirty="0">
              <a:solidFill>
                <a:sysClr val="windowText" lastClr="000000"/>
              </a:solidFill>
              <a:latin typeface="+mn-lt"/>
              <a:cs typeface="Calibri"/>
            </a:endParaRPr>
          </a:p>
          <a:p>
            <a:pPr marL="685165" lvl="1" indent="-227965" fontAlgn="base">
              <a:lnSpc>
                <a:spcPct val="120000"/>
              </a:lnSpc>
              <a:spcBef>
                <a:spcPts val="600"/>
              </a:spcBef>
              <a:spcAft>
                <a:spcPts val="0"/>
              </a:spcAft>
              <a:defRPr/>
            </a:pPr>
            <a:r>
              <a:rPr lang="en-US" sz="2900" dirty="0">
                <a:latin typeface="+mn-lt"/>
              </a:rPr>
              <a:t>Are located in PAN under </a:t>
            </a:r>
            <a:r>
              <a:rPr lang="en-US" sz="2900" b="1" dirty="0">
                <a:latin typeface="+mn-lt"/>
              </a:rPr>
              <a:t>Support &gt; Documentation </a:t>
            </a:r>
            <a:r>
              <a:rPr lang="en-US" sz="2900" dirty="0">
                <a:latin typeface="+mn-lt"/>
              </a:rPr>
              <a:t>beginning on August 23, 2022.</a:t>
            </a:r>
            <a:endParaRPr lang="en-US" sz="2900" dirty="0">
              <a:latin typeface="+mn-lt"/>
              <a:cs typeface="Calibri" panose="020F0502020204030204"/>
            </a:endParaRPr>
          </a:p>
          <a:p>
            <a:pPr marL="685165" lvl="1" indent="-227965" defTabSz="914377" fontAlgn="base">
              <a:lnSpc>
                <a:spcPct val="120000"/>
              </a:lnSpc>
              <a:spcBef>
                <a:spcPts val="600"/>
              </a:spcBef>
              <a:spcAft>
                <a:spcPts val="1200"/>
              </a:spcAft>
              <a:defRPr/>
            </a:pPr>
            <a:r>
              <a:rPr lang="en-US" sz="2900" dirty="0">
                <a:solidFill>
                  <a:sysClr val="windowText" lastClr="000000"/>
                </a:solidFill>
                <a:latin typeface="+mn-lt"/>
              </a:rPr>
              <a:t>Must be printed locally.</a:t>
            </a:r>
            <a:endParaRPr lang="en-US" sz="2900" dirty="0">
              <a:solidFill>
                <a:sysClr val="windowText" lastClr="000000"/>
              </a:solidFill>
              <a:latin typeface="+mn-lt"/>
              <a:cs typeface="Calibri" panose="020F0502020204030204"/>
            </a:endParaRPr>
          </a:p>
          <a:p>
            <a:pPr marL="227965" lvl="0" indent="-227965" defTabSz="914377" fontAlgn="base">
              <a:lnSpc>
                <a:spcPct val="120000"/>
              </a:lnSpc>
              <a:spcBef>
                <a:spcPts val="600"/>
              </a:spcBef>
              <a:spcAft>
                <a:spcPts val="0"/>
              </a:spcAft>
              <a:defRPr/>
            </a:pPr>
            <a:r>
              <a:rPr lang="en-US" sz="2900" b="1" dirty="0">
                <a:solidFill>
                  <a:sysClr val="windowText" lastClr="000000"/>
                </a:solidFill>
                <a:latin typeface="+mn-lt"/>
              </a:rPr>
              <a:t>Hard copies of the Start Strong periodic tables (for grades 9 and 12 only) and mathematics reference sheets (for grades 6–8 and high school courses):</a:t>
            </a:r>
            <a:endParaRPr lang="en-US" sz="2900" b="1" dirty="0">
              <a:solidFill>
                <a:sysClr val="windowText" lastClr="000000"/>
              </a:solidFill>
              <a:latin typeface="+mn-lt"/>
              <a:cs typeface="Calibri" panose="020F0502020204030204"/>
            </a:endParaRPr>
          </a:p>
          <a:p>
            <a:pPr marL="685165" lvl="1" indent="-227965" fontAlgn="base">
              <a:lnSpc>
                <a:spcPct val="120000"/>
              </a:lnSpc>
              <a:spcBef>
                <a:spcPts val="600"/>
              </a:spcBef>
              <a:spcAft>
                <a:spcPts val="0"/>
              </a:spcAft>
              <a:defRPr/>
            </a:pPr>
            <a:r>
              <a:rPr lang="en-US" sz="2900" dirty="0">
                <a:solidFill>
                  <a:sysClr val="windowText" lastClr="000000"/>
                </a:solidFill>
                <a:latin typeface="+mn-lt"/>
              </a:rPr>
              <a:t>Are available for download by visiting the </a:t>
            </a:r>
            <a:r>
              <a:rPr lang="en-US" sz="2900" dirty="0">
                <a:solidFill>
                  <a:sysClr val="windowText" lastClr="000000"/>
                </a:solidFill>
                <a:latin typeface="+mn-lt"/>
                <a:hlinkClick r:id="rId3"/>
              </a:rPr>
              <a:t>New Jersey Assessments Resource Center </a:t>
            </a:r>
            <a:r>
              <a:rPr lang="en-US" sz="2900" dirty="0">
                <a:solidFill>
                  <a:sysClr val="windowText" lastClr="000000"/>
                </a:solidFill>
                <a:latin typeface="+mn-lt"/>
              </a:rPr>
              <a:t>under Start Strong.</a:t>
            </a:r>
            <a:endParaRPr lang="en-US" sz="2900" dirty="0">
              <a:solidFill>
                <a:sysClr val="windowText" lastClr="000000"/>
              </a:solidFill>
              <a:latin typeface="+mn-lt"/>
              <a:cs typeface="Calibri" panose="020F0502020204030204"/>
            </a:endParaRPr>
          </a:p>
          <a:p>
            <a:pPr marL="685165" lvl="1" indent="-227965" defTabSz="914377" fontAlgn="base">
              <a:lnSpc>
                <a:spcPct val="120000"/>
              </a:lnSpc>
              <a:spcBef>
                <a:spcPts val="600"/>
              </a:spcBef>
              <a:spcAft>
                <a:spcPts val="0"/>
              </a:spcAft>
              <a:defRPr/>
            </a:pPr>
            <a:r>
              <a:rPr lang="en-US" sz="2900" dirty="0">
                <a:solidFill>
                  <a:sysClr val="windowText" lastClr="000000"/>
                </a:solidFill>
                <a:latin typeface="+mn-lt"/>
              </a:rPr>
              <a:t>Must be printed locally.</a:t>
            </a:r>
            <a:endParaRPr lang="en-US" sz="2900" dirty="0">
              <a:solidFill>
                <a:sysClr val="windowText" lastClr="000000"/>
              </a:solidFill>
              <a:latin typeface="+mn-lt"/>
              <a:cs typeface="Calibri" panose="020F0502020204030204"/>
            </a:endParaRPr>
          </a:p>
          <a:p>
            <a:pPr marL="685165" lvl="1" indent="-227965" defTabSz="914377" fontAlgn="base">
              <a:lnSpc>
                <a:spcPct val="120000"/>
              </a:lnSpc>
              <a:spcBef>
                <a:spcPts val="600"/>
              </a:spcBef>
              <a:spcAft>
                <a:spcPts val="0"/>
              </a:spcAft>
              <a:defRPr/>
            </a:pPr>
            <a:r>
              <a:rPr lang="en-US" sz="2900" dirty="0">
                <a:solidFill>
                  <a:sysClr val="windowText" lastClr="000000"/>
                </a:solidFill>
                <a:latin typeface="+mn-lt"/>
              </a:rPr>
              <a:t>Must </a:t>
            </a:r>
            <a:r>
              <a:rPr lang="en-US" sz="2900" b="1" dirty="0">
                <a:solidFill>
                  <a:sysClr val="windowText" lastClr="000000"/>
                </a:solidFill>
                <a:latin typeface="+mn-lt"/>
              </a:rPr>
              <a:t>not </a:t>
            </a:r>
            <a:r>
              <a:rPr lang="en-US" sz="2900" dirty="0">
                <a:solidFill>
                  <a:sysClr val="windowText" lastClr="000000"/>
                </a:solidFill>
                <a:latin typeface="+mn-lt"/>
              </a:rPr>
              <a:t>be used for classroom instruction.</a:t>
            </a:r>
            <a:endParaRPr lang="en-US" sz="2900" dirty="0">
              <a:solidFill>
                <a:sysClr val="windowText" lastClr="000000"/>
              </a:solidFill>
              <a:latin typeface="+mn-lt"/>
              <a:cs typeface="Calibri" panose="020F0502020204030204"/>
            </a:endParaRPr>
          </a:p>
          <a:p>
            <a:endParaRPr lang="en-US" dirty="0"/>
          </a:p>
        </p:txBody>
      </p:sp>
      <p:sp>
        <p:nvSpPr>
          <p:cNvPr id="4" name="Slide Number Placeholder 3">
            <a:extLst>
              <a:ext uri="{FF2B5EF4-FFF2-40B4-BE49-F238E27FC236}">
                <a16:creationId xmlns:a16="http://schemas.microsoft.com/office/drawing/2014/main" id="{32A4EAA6-E3B4-4201-B34B-58ECB17CEED4}"/>
              </a:ext>
            </a:extLst>
          </p:cNvPr>
          <p:cNvSpPr>
            <a:spLocks noGrp="1"/>
          </p:cNvSpPr>
          <p:nvPr>
            <p:ph type="sldNum" sz="quarter" idx="10"/>
          </p:nvPr>
        </p:nvSpPr>
        <p:spPr/>
        <p:txBody>
          <a:bodyPr/>
          <a:lstStyle/>
          <a:p>
            <a:fld id="{A3D1C70C-36A2-44FC-A083-98959550CFF4}" type="slidenum">
              <a:rPr lang="en-US" smtClean="0"/>
              <a:pPr/>
              <a:t>42</a:t>
            </a:fld>
            <a:endParaRPr lang="en-US"/>
          </a:p>
        </p:txBody>
      </p:sp>
    </p:spTree>
    <p:extLst>
      <p:ext uri="{BB962C8B-B14F-4D97-AF65-F5344CB8AC3E}">
        <p14:creationId xmlns:p14="http://schemas.microsoft.com/office/powerpoint/2010/main" val="258038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6E65-9D0D-4635-AD4F-D3C58FB0E0F8}"/>
              </a:ext>
            </a:extLst>
          </p:cNvPr>
          <p:cNvSpPr>
            <a:spLocks noGrp="1"/>
          </p:cNvSpPr>
          <p:nvPr>
            <p:ph type="title"/>
          </p:nvPr>
        </p:nvSpPr>
        <p:spPr/>
        <p:txBody>
          <a:bodyPr/>
          <a:lstStyle/>
          <a:p>
            <a:r>
              <a:rPr lang="en-US" i="0">
                <a:effectLst/>
                <a:latin typeface="+mj-lt"/>
              </a:rPr>
              <a:t>Start Strong Paper Tests (2 of 3)</a:t>
            </a:r>
            <a:endParaRPr lang="en-US">
              <a:latin typeface="+mj-lt"/>
            </a:endParaRPr>
          </a:p>
        </p:txBody>
      </p:sp>
      <p:sp>
        <p:nvSpPr>
          <p:cNvPr id="3" name="Text Placeholder 2">
            <a:extLst>
              <a:ext uri="{FF2B5EF4-FFF2-40B4-BE49-F238E27FC236}">
                <a16:creationId xmlns:a16="http://schemas.microsoft.com/office/drawing/2014/main" id="{740EB851-05B4-4902-9BE2-1736FF82825D}"/>
              </a:ext>
            </a:extLst>
          </p:cNvPr>
          <p:cNvSpPr>
            <a:spLocks noGrp="1"/>
          </p:cNvSpPr>
          <p:nvPr>
            <p:ph type="body" sz="quarter" idx="11"/>
          </p:nvPr>
        </p:nvSpPr>
        <p:spPr/>
        <p:txBody>
          <a:bodyPr>
            <a:normAutofit fontScale="85000" lnSpcReduction="10000"/>
          </a:bodyPr>
          <a:lstStyle/>
          <a:p>
            <a:pPr marL="228594" lvl="0" indent="-228594" defTabSz="914377" fontAlgn="base">
              <a:lnSpc>
                <a:spcPct val="110000"/>
              </a:lnSpc>
              <a:spcAft>
                <a:spcPts val="600"/>
              </a:spcAft>
              <a:defRPr/>
            </a:pPr>
            <a:r>
              <a:rPr lang="en-US" sz="2800" b="1" dirty="0">
                <a:solidFill>
                  <a:sysClr val="windowText" lastClr="000000"/>
                </a:solidFill>
                <a:latin typeface="+mn-lt"/>
              </a:rPr>
              <a:t>Large print test kits</a:t>
            </a:r>
            <a:endParaRPr lang="en-US" sz="2800" dirty="0">
              <a:solidFill>
                <a:sysClr val="windowText" lastClr="000000"/>
              </a:solidFill>
              <a:latin typeface="+mn-lt"/>
            </a:endParaRPr>
          </a:p>
          <a:p>
            <a:pPr marL="685783" lvl="1" indent="-228594" defTabSz="914377" fontAlgn="base">
              <a:lnSpc>
                <a:spcPct val="110000"/>
              </a:lnSpc>
              <a:spcBef>
                <a:spcPts val="1000"/>
              </a:spcBef>
              <a:spcAft>
                <a:spcPts val="600"/>
              </a:spcAft>
              <a:defRPr/>
            </a:pPr>
            <a:r>
              <a:rPr lang="en-US" sz="2400" dirty="0">
                <a:solidFill>
                  <a:sysClr val="windowText" lastClr="000000"/>
                </a:solidFill>
                <a:latin typeface="+mn-lt"/>
              </a:rPr>
              <a:t>DTCs must place an additional order under </a:t>
            </a:r>
            <a:r>
              <a:rPr lang="en-US" sz="2400" b="1" dirty="0">
                <a:solidFill>
                  <a:sysClr val="windowText" lastClr="000000"/>
                </a:solidFill>
                <a:latin typeface="+mn-lt"/>
              </a:rPr>
              <a:t>Setup &gt; Orders &amp; Shipment Tracking</a:t>
            </a:r>
            <a:r>
              <a:rPr lang="en-US" sz="2400" dirty="0">
                <a:solidFill>
                  <a:sysClr val="windowText" lastClr="000000"/>
                </a:solidFill>
                <a:latin typeface="+mn-lt"/>
              </a:rPr>
              <a:t>.</a:t>
            </a:r>
          </a:p>
          <a:p>
            <a:pPr marL="685783" lvl="1" indent="-228594" defTabSz="914377" fontAlgn="base">
              <a:lnSpc>
                <a:spcPct val="110000"/>
              </a:lnSpc>
              <a:spcBef>
                <a:spcPts val="1000"/>
              </a:spcBef>
              <a:spcAft>
                <a:spcPts val="600"/>
              </a:spcAft>
              <a:defRPr/>
            </a:pPr>
            <a:r>
              <a:rPr lang="en-US" sz="2400" dirty="0">
                <a:solidFill>
                  <a:sysClr val="windowText" lastClr="000000"/>
                </a:solidFill>
                <a:latin typeface="+mn-lt"/>
              </a:rPr>
              <a:t>Each kit includes a large print test booklet and a large print mathematics reference sheet, and/or periodic table, if applicable.</a:t>
            </a:r>
          </a:p>
          <a:p>
            <a:pPr marL="228594" lvl="0" indent="-228594" defTabSz="914377" fontAlgn="base">
              <a:lnSpc>
                <a:spcPct val="110000"/>
              </a:lnSpc>
              <a:spcAft>
                <a:spcPts val="600"/>
              </a:spcAft>
              <a:defRPr/>
            </a:pPr>
            <a:r>
              <a:rPr lang="en-US" sz="2800" b="1" dirty="0">
                <a:solidFill>
                  <a:sysClr val="windowText" lastClr="000000"/>
                </a:solidFill>
                <a:latin typeface="+mn-lt"/>
              </a:rPr>
              <a:t>Braille test kits</a:t>
            </a:r>
            <a:endParaRPr lang="en-US" sz="2800" dirty="0">
              <a:solidFill>
                <a:sysClr val="windowText" lastClr="000000"/>
              </a:solidFill>
              <a:latin typeface="+mn-lt"/>
            </a:endParaRPr>
          </a:p>
          <a:p>
            <a:pPr marL="685783" lvl="1" indent="-228594" defTabSz="914377" fontAlgn="base">
              <a:lnSpc>
                <a:spcPct val="110000"/>
              </a:lnSpc>
              <a:spcBef>
                <a:spcPts val="1000"/>
              </a:spcBef>
              <a:spcAft>
                <a:spcPts val="600"/>
              </a:spcAft>
              <a:defRPr/>
            </a:pPr>
            <a:r>
              <a:rPr lang="en-US" sz="2400" dirty="0">
                <a:solidFill>
                  <a:sysClr val="windowText" lastClr="000000"/>
                </a:solidFill>
                <a:latin typeface="+mn-lt"/>
              </a:rPr>
              <a:t>DTCs must place an additional order under </a:t>
            </a:r>
            <a:r>
              <a:rPr lang="en-US" sz="2400" b="1" dirty="0">
                <a:solidFill>
                  <a:sysClr val="windowText" lastClr="000000"/>
                </a:solidFill>
                <a:latin typeface="+mn-lt"/>
              </a:rPr>
              <a:t>Setup &gt; Orders &amp; Shipment Tracking</a:t>
            </a:r>
            <a:r>
              <a:rPr lang="en-US" sz="2400" dirty="0">
                <a:solidFill>
                  <a:sysClr val="windowText" lastClr="000000"/>
                </a:solidFill>
                <a:latin typeface="+mn-lt"/>
              </a:rPr>
              <a:t>. </a:t>
            </a:r>
          </a:p>
          <a:p>
            <a:pPr marL="685783" lvl="1" indent="-228594" defTabSz="914377" fontAlgn="base">
              <a:lnSpc>
                <a:spcPct val="110000"/>
              </a:lnSpc>
              <a:spcBef>
                <a:spcPts val="1000"/>
              </a:spcBef>
              <a:spcAft>
                <a:spcPts val="600"/>
              </a:spcAft>
              <a:defRPr/>
            </a:pPr>
            <a:r>
              <a:rPr lang="en-US" sz="2400" dirty="0">
                <a:solidFill>
                  <a:sysClr val="windowText" lastClr="000000"/>
                </a:solidFill>
                <a:latin typeface="+mn-lt"/>
              </a:rPr>
              <a:t>Each kit includes a set of braille test booklets with embedded tactile graphics, and a braille mathematics reference sheet or periodic table, if applicable. </a:t>
            </a:r>
          </a:p>
          <a:p>
            <a:pPr marL="685783" lvl="1" indent="-228594" defTabSz="914377" fontAlgn="base">
              <a:lnSpc>
                <a:spcPct val="110000"/>
              </a:lnSpc>
              <a:spcBef>
                <a:spcPts val="1000"/>
              </a:spcBef>
              <a:spcAft>
                <a:spcPts val="600"/>
              </a:spcAft>
              <a:defRPr/>
            </a:pPr>
            <a:r>
              <a:rPr lang="en-US" sz="2400" dirty="0">
                <a:solidFill>
                  <a:sysClr val="windowText" lastClr="000000"/>
                </a:solidFill>
                <a:latin typeface="+mn-lt"/>
              </a:rPr>
              <a:t>Test kits may be ordered for mathematics and science computer-based testing (CBT) for students with a screen reader accommodation, so these students can have access to the tactile graphics.</a:t>
            </a:r>
          </a:p>
        </p:txBody>
      </p:sp>
      <p:sp>
        <p:nvSpPr>
          <p:cNvPr id="4" name="Slide Number Placeholder 3">
            <a:extLst>
              <a:ext uri="{FF2B5EF4-FFF2-40B4-BE49-F238E27FC236}">
                <a16:creationId xmlns:a16="http://schemas.microsoft.com/office/drawing/2014/main" id="{672D1979-B6FD-4984-AED2-605053D3269B}"/>
              </a:ext>
            </a:extLst>
          </p:cNvPr>
          <p:cNvSpPr>
            <a:spLocks noGrp="1"/>
          </p:cNvSpPr>
          <p:nvPr>
            <p:ph type="sldNum" sz="quarter" idx="10"/>
          </p:nvPr>
        </p:nvSpPr>
        <p:spPr/>
        <p:txBody>
          <a:bodyPr/>
          <a:lstStyle/>
          <a:p>
            <a:fld id="{A3D1C70C-36A2-44FC-A083-98959550CFF4}" type="slidenum">
              <a:rPr lang="en-US" smtClean="0"/>
              <a:pPr/>
              <a:t>43</a:t>
            </a:fld>
            <a:endParaRPr lang="en-US"/>
          </a:p>
        </p:txBody>
      </p:sp>
    </p:spTree>
    <p:extLst>
      <p:ext uri="{BB962C8B-B14F-4D97-AF65-F5344CB8AC3E}">
        <p14:creationId xmlns:p14="http://schemas.microsoft.com/office/powerpoint/2010/main" val="1587214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795E-E58B-4A19-A9A3-2B1A48F64B6E}"/>
              </a:ext>
            </a:extLst>
          </p:cNvPr>
          <p:cNvSpPr>
            <a:spLocks noGrp="1"/>
          </p:cNvSpPr>
          <p:nvPr>
            <p:ph type="title"/>
          </p:nvPr>
        </p:nvSpPr>
        <p:spPr/>
        <p:txBody>
          <a:bodyPr/>
          <a:lstStyle/>
          <a:p>
            <a:r>
              <a:rPr lang="en-US" i="0">
                <a:effectLst/>
                <a:latin typeface="+mj-lt"/>
              </a:rPr>
              <a:t>Start Strong Paper Tests (3 of 3)</a:t>
            </a:r>
            <a:endParaRPr lang="en-US">
              <a:latin typeface="+mj-lt"/>
            </a:endParaRPr>
          </a:p>
        </p:txBody>
      </p:sp>
      <p:sp>
        <p:nvSpPr>
          <p:cNvPr id="3" name="Text Placeholder 2">
            <a:extLst>
              <a:ext uri="{FF2B5EF4-FFF2-40B4-BE49-F238E27FC236}">
                <a16:creationId xmlns:a16="http://schemas.microsoft.com/office/drawing/2014/main" id="{46404365-9982-4880-A367-FBED63BC9648}"/>
              </a:ext>
            </a:extLst>
          </p:cNvPr>
          <p:cNvSpPr>
            <a:spLocks noGrp="1"/>
          </p:cNvSpPr>
          <p:nvPr>
            <p:ph type="body" sz="quarter" idx="11"/>
          </p:nvPr>
        </p:nvSpPr>
        <p:spPr/>
        <p:txBody>
          <a:bodyPr>
            <a:noAutofit/>
          </a:bodyPr>
          <a:lstStyle/>
          <a:p>
            <a:pPr marL="0" indent="0">
              <a:lnSpc>
                <a:spcPct val="120000"/>
              </a:lnSpc>
              <a:spcAft>
                <a:spcPts val="600"/>
              </a:spcAft>
              <a:buNone/>
            </a:pPr>
            <a:r>
              <a:rPr lang="en-US" sz="2000"/>
              <a:t>Students who have accommodations to test on paper must be registered for online tests. These students must be placed into separate test sessions from students testing online because the format of the test items may be slightly different.</a:t>
            </a:r>
          </a:p>
          <a:p>
            <a:pPr marL="796925" lvl="1">
              <a:lnSpc>
                <a:spcPct val="120000"/>
              </a:lnSpc>
              <a:spcAft>
                <a:spcPts val="600"/>
              </a:spcAft>
              <a:tabLst>
                <a:tab pos="796925" algn="l"/>
              </a:tabLst>
            </a:pPr>
            <a:r>
              <a:rPr lang="en-US" sz="2000"/>
              <a:t>The School Test Coordinator (STC) must assign these students to transcription test sessions in PAN so that the responses can be transcribed into TestNav.</a:t>
            </a:r>
          </a:p>
          <a:p>
            <a:pPr marL="796925" lvl="1">
              <a:lnSpc>
                <a:spcPct val="120000"/>
              </a:lnSpc>
              <a:spcAft>
                <a:spcPts val="600"/>
              </a:spcAft>
              <a:tabLst>
                <a:tab pos="796925" algn="l"/>
              </a:tabLst>
            </a:pPr>
            <a:r>
              <a:rPr lang="en-US" sz="2000"/>
              <a:t>"Transcription English" or "Transcription Spanish" (Math and Science only) must be selected for the Form Group Type of the test sessions.</a:t>
            </a:r>
          </a:p>
          <a:p>
            <a:pPr marL="796925" lvl="1">
              <a:lnSpc>
                <a:spcPct val="120000"/>
              </a:lnSpc>
              <a:spcAft>
                <a:spcPts val="600"/>
              </a:spcAft>
              <a:tabLst>
                <a:tab pos="796925" algn="l"/>
              </a:tabLst>
            </a:pPr>
            <a:r>
              <a:rPr lang="en-US" sz="2000"/>
              <a:t>When the sessions are prepared, a Transcription Form will automatically be assigned to these tests.</a:t>
            </a:r>
          </a:p>
          <a:p>
            <a:pPr marL="796925" lvl="1">
              <a:lnSpc>
                <a:spcPct val="120000"/>
              </a:lnSpc>
              <a:spcAft>
                <a:spcPts val="600"/>
              </a:spcAft>
              <a:tabLst>
                <a:tab pos="796925" algn="l"/>
              </a:tabLst>
            </a:pPr>
            <a:r>
              <a:rPr lang="en-US" sz="2000"/>
              <a:t>Students who have accommodations to test on paper should indicate their responses in the hard-copy test booklet, to a scribe, or in an electronic device according to their IEP or 504 plan.</a:t>
            </a:r>
          </a:p>
        </p:txBody>
      </p:sp>
      <p:sp>
        <p:nvSpPr>
          <p:cNvPr id="4" name="Slide Number Placeholder 3">
            <a:extLst>
              <a:ext uri="{FF2B5EF4-FFF2-40B4-BE49-F238E27FC236}">
                <a16:creationId xmlns:a16="http://schemas.microsoft.com/office/drawing/2014/main" id="{6F89A5E9-F003-4C6C-A452-3BF52BE19CB0}"/>
              </a:ext>
            </a:extLst>
          </p:cNvPr>
          <p:cNvSpPr>
            <a:spLocks noGrp="1"/>
          </p:cNvSpPr>
          <p:nvPr>
            <p:ph type="sldNum" sz="quarter" idx="10"/>
          </p:nvPr>
        </p:nvSpPr>
        <p:spPr/>
        <p:txBody>
          <a:bodyPr/>
          <a:lstStyle/>
          <a:p>
            <a:fld id="{A3D1C70C-36A2-44FC-A083-98959550CFF4}" type="slidenum">
              <a:rPr lang="en-US" smtClean="0"/>
              <a:pPr/>
              <a:t>44</a:t>
            </a:fld>
            <a:endParaRPr lang="en-US"/>
          </a:p>
        </p:txBody>
      </p:sp>
    </p:spTree>
    <p:extLst>
      <p:ext uri="{BB962C8B-B14F-4D97-AF65-F5344CB8AC3E}">
        <p14:creationId xmlns:p14="http://schemas.microsoft.com/office/powerpoint/2010/main" val="24021916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28A6-0020-4D7C-93E2-6FE2E8A50ECC}"/>
              </a:ext>
            </a:extLst>
          </p:cNvPr>
          <p:cNvSpPr>
            <a:spLocks noGrp="1"/>
          </p:cNvSpPr>
          <p:nvPr>
            <p:ph type="title"/>
          </p:nvPr>
        </p:nvSpPr>
        <p:spPr/>
        <p:txBody>
          <a:bodyPr/>
          <a:lstStyle/>
          <a:p>
            <a:r>
              <a:rPr lang="en-US" i="0">
                <a:effectLst/>
                <a:latin typeface="+mj-lt"/>
              </a:rPr>
              <a:t>Paper Test Accommodations</a:t>
            </a:r>
            <a:endParaRPr lang="en-US">
              <a:latin typeface="+mj-lt"/>
            </a:endParaRPr>
          </a:p>
        </p:txBody>
      </p:sp>
      <p:graphicFrame>
        <p:nvGraphicFramePr>
          <p:cNvPr id="5" name="Table 4">
            <a:extLst>
              <a:ext uri="{FF2B5EF4-FFF2-40B4-BE49-F238E27FC236}">
                <a16:creationId xmlns:a16="http://schemas.microsoft.com/office/drawing/2014/main" id="{FAA86AE7-7DC7-47C1-AC62-7229356FA69F}"/>
              </a:ext>
            </a:extLst>
          </p:cNvPr>
          <p:cNvGraphicFramePr>
            <a:graphicFrameLocks noGrp="1"/>
          </p:cNvGraphicFramePr>
          <p:nvPr>
            <p:extLst>
              <p:ext uri="{D42A27DB-BD31-4B8C-83A1-F6EECF244321}">
                <p14:modId xmlns:p14="http://schemas.microsoft.com/office/powerpoint/2010/main" val="182085909"/>
              </p:ext>
            </p:extLst>
          </p:nvPr>
        </p:nvGraphicFramePr>
        <p:xfrm>
          <a:off x="717598" y="1368046"/>
          <a:ext cx="10306051" cy="4512708"/>
        </p:xfrm>
        <a:graphic>
          <a:graphicData uri="http://schemas.openxmlformats.org/drawingml/2006/table">
            <a:tbl>
              <a:tblPr firstRow="1"/>
              <a:tblGrid>
                <a:gridCol w="2862643">
                  <a:extLst>
                    <a:ext uri="{9D8B030D-6E8A-4147-A177-3AD203B41FA5}">
                      <a16:colId xmlns:a16="http://schemas.microsoft.com/office/drawing/2014/main" val="530597463"/>
                    </a:ext>
                  </a:extLst>
                </a:gridCol>
                <a:gridCol w="5165368">
                  <a:extLst>
                    <a:ext uri="{9D8B030D-6E8A-4147-A177-3AD203B41FA5}">
                      <a16:colId xmlns:a16="http://schemas.microsoft.com/office/drawing/2014/main" val="2298014298"/>
                    </a:ext>
                  </a:extLst>
                </a:gridCol>
                <a:gridCol w="2278040">
                  <a:extLst>
                    <a:ext uri="{9D8B030D-6E8A-4147-A177-3AD203B41FA5}">
                      <a16:colId xmlns:a16="http://schemas.microsoft.com/office/drawing/2014/main" val="367143322"/>
                    </a:ext>
                  </a:extLst>
                </a:gridCol>
              </a:tblGrid>
              <a:tr h="35213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1" i="0">
                          <a:solidFill>
                            <a:schemeClr val="bg1"/>
                          </a:solidFill>
                          <a:effectLst/>
                          <a:latin typeface="+mn-lt"/>
                        </a:rPr>
                        <a:t>Paper Test Accommodations</a:t>
                      </a:r>
                      <a:r>
                        <a:rPr lang="en-US" sz="1350" b="0" i="0">
                          <a:solidFill>
                            <a:schemeClr val="bg1"/>
                          </a:solidFill>
                          <a:effectLst/>
                          <a:latin typeface="+mn-lt"/>
                        </a:rPr>
                        <a:t> </a:t>
                      </a: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1" i="0">
                          <a:solidFill>
                            <a:schemeClr val="bg1"/>
                          </a:solidFill>
                          <a:effectLst/>
                          <a:latin typeface="+mn-lt"/>
                        </a:rPr>
                        <a:t>Where to Obtain Materials</a:t>
                      </a:r>
                      <a:r>
                        <a:rPr lang="en-US" sz="1350" b="0" i="0">
                          <a:solidFill>
                            <a:schemeClr val="bg1"/>
                          </a:solidFill>
                          <a:effectLst/>
                          <a:latin typeface="+mn-lt"/>
                        </a:rPr>
                        <a:t> </a:t>
                      </a: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1" i="0" err="1">
                          <a:solidFill>
                            <a:schemeClr val="bg1"/>
                          </a:solidFill>
                          <a:effectLst/>
                          <a:latin typeface="+mn-lt"/>
                        </a:rPr>
                        <a:t>PearsonAccess</a:t>
                      </a:r>
                      <a:r>
                        <a:rPr lang="en-US" sz="1350" b="1" i="0" baseline="30000" err="1">
                          <a:solidFill>
                            <a:schemeClr val="bg1"/>
                          </a:solidFill>
                          <a:effectLst/>
                          <a:latin typeface="+mn-lt"/>
                        </a:rPr>
                        <a:t>next</a:t>
                      </a:r>
                      <a:r>
                        <a:rPr lang="en-US" sz="1350" b="1" i="0">
                          <a:solidFill>
                            <a:schemeClr val="bg1"/>
                          </a:solidFill>
                          <a:effectLst/>
                          <a:latin typeface="+mn-lt"/>
                        </a:rPr>
                        <a:t> Session Form Group Selection</a:t>
                      </a:r>
                      <a:r>
                        <a:rPr lang="en-US" sz="1350" b="0" i="0">
                          <a:solidFill>
                            <a:schemeClr val="bg1"/>
                          </a:solidFill>
                          <a:effectLst/>
                          <a:latin typeface="+mn-lt"/>
                        </a:rPr>
                        <a:t> </a:t>
                      </a: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04E72"/>
                    </a:solidFill>
                  </a:tcPr>
                </a:tc>
                <a:extLst>
                  <a:ext uri="{0D108BD9-81ED-4DB2-BD59-A6C34878D82A}">
                    <a16:rowId xmlns:a16="http://schemas.microsoft.com/office/drawing/2014/main" val="1040149349"/>
                  </a:ext>
                </a:extLst>
              </a:tr>
              <a:tr h="16219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pt-BR" sz="1350" b="0" i="0">
                          <a:solidFill>
                            <a:srgbClr val="000000"/>
                          </a:solidFill>
                          <a:effectLst/>
                          <a:latin typeface="+mn-lt"/>
                        </a:rPr>
                        <a:t>Regular Paper</a:t>
                      </a:r>
                      <a:endParaRPr lang="pt-BR" sz="1350" b="0" i="0">
                        <a:effectLst/>
                        <a:latin typeface="+mn-lt"/>
                      </a:endParaRPr>
                    </a:p>
                    <a:p>
                      <a:pPr algn="l" rtl="0" fontAlgn="base"/>
                      <a:r>
                        <a:rPr lang="pt-BR" sz="1350" b="0" i="0">
                          <a:solidFill>
                            <a:srgbClr val="000000"/>
                          </a:solidFill>
                          <a:effectLst/>
                          <a:latin typeface="+mn-lt"/>
                        </a:rPr>
                        <a:t>(ELA, Math &amp; Science)</a:t>
                      </a:r>
                      <a:endParaRPr lang="pt-BR"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Print a </a:t>
                      </a:r>
                      <a:r>
                        <a:rPr lang="en-US" sz="1350" b="0" i="0">
                          <a:effectLst/>
                          <a:latin typeface="+mn-lt"/>
                        </a:rPr>
                        <a:t>regular print test booklet from PAN.</a:t>
                      </a: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Transcription English</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5340272"/>
                  </a:ext>
                </a:extLst>
              </a:tr>
              <a:tr h="28836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Regular Human Reader or Human Signer Paper</a:t>
                      </a:r>
                      <a:endParaRPr lang="en-US" sz="1350" b="0" i="0">
                        <a:effectLst/>
                        <a:latin typeface="+mn-lt"/>
                      </a:endParaRPr>
                    </a:p>
                    <a:p>
                      <a:pPr algn="l" rtl="0" fontAlgn="base"/>
                      <a:r>
                        <a:rPr lang="en-US" sz="1350" b="0" i="0">
                          <a:solidFill>
                            <a:srgbClr val="000000"/>
                          </a:solidFill>
                          <a:effectLst/>
                          <a:latin typeface="+mn-lt"/>
                        </a:rPr>
                        <a:t>(ELA, Math &amp; Science)</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Print 2 </a:t>
                      </a:r>
                      <a:r>
                        <a:rPr lang="en-US" sz="1350" b="0" i="0">
                          <a:effectLst/>
                          <a:latin typeface="+mn-lt"/>
                        </a:rPr>
                        <a:t>regular print test booklets from PAN, one for the student and one for the test administrator.</a:t>
                      </a:r>
                    </a:p>
                    <a:p>
                      <a:pPr algn="l" rtl="0" fontAlgn="base"/>
                      <a:r>
                        <a:rPr lang="en-US" sz="1350" b="0" i="0">
                          <a:effectLst/>
                          <a:latin typeface="+mn-lt"/>
                        </a:rPr>
                        <a:t>(For mathematics, also print mathematics human reader scripts.)</a:t>
                      </a: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Transcription English</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614341"/>
                  </a:ext>
                </a:extLst>
              </a:tr>
              <a:tr h="35213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Regular Large Print</a:t>
                      </a:r>
                      <a:endParaRPr lang="en-US" sz="1350" b="0" i="0">
                        <a:effectLst/>
                        <a:latin typeface="+mn-lt"/>
                      </a:endParaRPr>
                    </a:p>
                    <a:p>
                      <a:pPr algn="l" rtl="0" fontAlgn="base"/>
                      <a:r>
                        <a:rPr lang="en-US" sz="1350" b="0" i="0">
                          <a:solidFill>
                            <a:srgbClr val="000000"/>
                          </a:solidFill>
                          <a:effectLst/>
                          <a:latin typeface="+mn-lt"/>
                        </a:rPr>
                        <a:t>(ELA, Math &amp; Science)</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Place an Additional Order for a Large Print Test Book.</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Transcription English</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5672688"/>
                  </a:ext>
                </a:extLst>
              </a:tr>
              <a:tr h="35213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Braille with Tactile Graphics</a:t>
                      </a:r>
                      <a:endParaRPr lang="en-US" sz="1350" b="0" i="0">
                        <a:effectLst/>
                        <a:latin typeface="+mn-lt"/>
                      </a:endParaRPr>
                    </a:p>
                    <a:p>
                      <a:pPr algn="l" rtl="0" fontAlgn="base"/>
                      <a:r>
                        <a:rPr lang="en-US" sz="1350" b="0" i="0">
                          <a:solidFill>
                            <a:srgbClr val="000000"/>
                          </a:solidFill>
                          <a:effectLst/>
                          <a:latin typeface="+mn-lt"/>
                        </a:rPr>
                        <a:t>(ELA, Math &amp; Science)</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Place an Additional Order for a Braille Test Book.</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Transcription English</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2852014"/>
                  </a:ext>
                </a:extLst>
              </a:tr>
              <a:tr h="13464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Spanish Regular Paper</a:t>
                      </a:r>
                      <a:endParaRPr lang="en-US" sz="1350" b="0" i="0">
                        <a:effectLst/>
                        <a:latin typeface="+mn-lt"/>
                      </a:endParaRPr>
                    </a:p>
                    <a:p>
                      <a:pPr algn="l" rtl="0" fontAlgn="base"/>
                      <a:r>
                        <a:rPr lang="en-US" sz="1350" b="0" i="0">
                          <a:solidFill>
                            <a:srgbClr val="000000"/>
                          </a:solidFill>
                          <a:effectLst/>
                          <a:latin typeface="+mn-lt"/>
                        </a:rPr>
                        <a:t>(Math &amp; Science)</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Print a Spanish </a:t>
                      </a:r>
                      <a:r>
                        <a:rPr lang="en-US" sz="1350" b="0" i="0">
                          <a:effectLst/>
                          <a:latin typeface="+mn-lt"/>
                        </a:rPr>
                        <a:t>regular print test booklet from PAN.</a:t>
                      </a: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Transcription Spanish</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3924553"/>
                  </a:ext>
                </a:extLst>
              </a:tr>
              <a:tr h="57413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Spanish Human Reader or Human Signer Paper</a:t>
                      </a:r>
                      <a:endParaRPr lang="en-US" sz="1350" b="0" i="0">
                        <a:effectLst/>
                        <a:latin typeface="+mn-lt"/>
                      </a:endParaRPr>
                    </a:p>
                    <a:p>
                      <a:pPr algn="l" rtl="0" fontAlgn="base"/>
                      <a:r>
                        <a:rPr lang="en-US" sz="1350" b="0" i="0">
                          <a:solidFill>
                            <a:srgbClr val="000000"/>
                          </a:solidFill>
                          <a:effectLst/>
                          <a:latin typeface="+mn-lt"/>
                        </a:rPr>
                        <a:t>(Math &amp; Science)</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Print 2 Spanish </a:t>
                      </a:r>
                      <a:r>
                        <a:rPr lang="en-US" sz="1350" b="0" i="0">
                          <a:effectLst/>
                          <a:latin typeface="+mn-lt"/>
                        </a:rPr>
                        <a:t>regular print test booklets from PAN, one for the student and one for the test administrator.</a:t>
                      </a:r>
                    </a:p>
                    <a:p>
                      <a:pPr algn="l" rtl="0" fontAlgn="base"/>
                      <a:r>
                        <a:rPr lang="en-US" sz="1350" b="0" i="0">
                          <a:effectLst/>
                          <a:latin typeface="+mn-lt"/>
                        </a:rPr>
                        <a:t>(For mathematics, also print mathematics Spanish human reader scripts)</a:t>
                      </a: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Transcription Spanish</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6801655"/>
                  </a:ext>
                </a:extLst>
              </a:tr>
              <a:tr h="35213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Spanish Large Print</a:t>
                      </a:r>
                      <a:endParaRPr lang="en-US" sz="1350" b="0" i="0">
                        <a:effectLst/>
                        <a:latin typeface="+mn-lt"/>
                      </a:endParaRPr>
                    </a:p>
                    <a:p>
                      <a:pPr algn="l" rtl="0" fontAlgn="base"/>
                      <a:r>
                        <a:rPr lang="en-US" sz="1350" b="0" i="0">
                          <a:solidFill>
                            <a:srgbClr val="000000"/>
                          </a:solidFill>
                          <a:effectLst/>
                          <a:latin typeface="+mn-lt"/>
                        </a:rPr>
                        <a:t>(Math &amp; Science)</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Place an Additional Order for a Spanish Large Print Test Book. </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rtl="0" fontAlgn="base"/>
                      <a:r>
                        <a:rPr lang="en-US" sz="1350" b="0" i="0">
                          <a:solidFill>
                            <a:srgbClr val="000000"/>
                          </a:solidFill>
                          <a:effectLst/>
                          <a:latin typeface="+mn-lt"/>
                        </a:rPr>
                        <a:t>Transcription Spanish</a:t>
                      </a:r>
                      <a:endParaRPr lang="en-US" sz="1350" b="0" i="0">
                        <a:effectLst/>
                        <a:latin typeface="+mn-lt"/>
                      </a:endParaRPr>
                    </a:p>
                  </a:txBody>
                  <a:tcPr marL="75457" marR="75457" marT="37728" marB="377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3551694"/>
                  </a:ext>
                </a:extLst>
              </a:tr>
            </a:tbl>
          </a:graphicData>
        </a:graphic>
      </p:graphicFrame>
      <p:sp>
        <p:nvSpPr>
          <p:cNvPr id="3" name="Slide Number Placeholder 2">
            <a:extLst>
              <a:ext uri="{FF2B5EF4-FFF2-40B4-BE49-F238E27FC236}">
                <a16:creationId xmlns:a16="http://schemas.microsoft.com/office/drawing/2014/main" id="{29549B49-7627-4541-B9B2-3FC52C050646}"/>
              </a:ext>
            </a:extLst>
          </p:cNvPr>
          <p:cNvSpPr>
            <a:spLocks noGrp="1"/>
          </p:cNvSpPr>
          <p:nvPr>
            <p:ph type="sldNum" sz="quarter" idx="10"/>
          </p:nvPr>
        </p:nvSpPr>
        <p:spPr/>
        <p:txBody>
          <a:bodyPr/>
          <a:lstStyle/>
          <a:p>
            <a:fld id="{A3D1C70C-36A2-44FC-A083-98959550CFF4}" type="slidenum">
              <a:rPr lang="en-US" smtClean="0"/>
              <a:pPr/>
              <a:t>45</a:t>
            </a:fld>
            <a:endParaRPr lang="en-US"/>
          </a:p>
        </p:txBody>
      </p:sp>
    </p:spTree>
    <p:extLst>
      <p:ext uri="{BB962C8B-B14F-4D97-AF65-F5344CB8AC3E}">
        <p14:creationId xmlns:p14="http://schemas.microsoft.com/office/powerpoint/2010/main" val="40324142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AD85E-E4F1-47EB-922A-B9E73E84D8FF}"/>
              </a:ext>
            </a:extLst>
          </p:cNvPr>
          <p:cNvSpPr>
            <a:spLocks noGrp="1"/>
          </p:cNvSpPr>
          <p:nvPr>
            <p:ph type="title"/>
          </p:nvPr>
        </p:nvSpPr>
        <p:spPr/>
        <p:txBody>
          <a:bodyPr/>
          <a:lstStyle/>
          <a:p>
            <a:pPr algn="ctr"/>
            <a:r>
              <a:rPr lang="en-US" b="1" i="0">
                <a:effectLst/>
              </a:rPr>
              <a:t>During Testing</a:t>
            </a:r>
            <a:endParaRPr lang="en-US" b="1"/>
          </a:p>
        </p:txBody>
      </p:sp>
      <p:sp>
        <p:nvSpPr>
          <p:cNvPr id="3" name="Slide Number Placeholder 2">
            <a:extLst>
              <a:ext uri="{FF2B5EF4-FFF2-40B4-BE49-F238E27FC236}">
                <a16:creationId xmlns:a16="http://schemas.microsoft.com/office/drawing/2014/main" id="{9CA87C66-B49D-4169-86CD-9CE2DFBEA0E1}"/>
              </a:ext>
            </a:extLst>
          </p:cNvPr>
          <p:cNvSpPr>
            <a:spLocks noGrp="1"/>
          </p:cNvSpPr>
          <p:nvPr>
            <p:ph type="sldNum" sz="quarter" idx="12"/>
          </p:nvPr>
        </p:nvSpPr>
        <p:spPr/>
        <p:txBody>
          <a:bodyPr/>
          <a:lstStyle/>
          <a:p>
            <a:fld id="{063B872D-3AE9-4542-A461-B751CD6BB84C}" type="slidenum">
              <a:rPr lang="en-US" smtClean="0"/>
              <a:t>46</a:t>
            </a:fld>
            <a:endParaRPr lang="en-US"/>
          </a:p>
        </p:txBody>
      </p:sp>
    </p:spTree>
    <p:extLst>
      <p:ext uri="{BB962C8B-B14F-4D97-AF65-F5344CB8AC3E}">
        <p14:creationId xmlns:p14="http://schemas.microsoft.com/office/powerpoint/2010/main" val="37058976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74CA8-9997-4D42-80D8-F50C3AC61EAD}"/>
              </a:ext>
            </a:extLst>
          </p:cNvPr>
          <p:cNvSpPr>
            <a:spLocks noGrp="1"/>
          </p:cNvSpPr>
          <p:nvPr>
            <p:ph type="title"/>
          </p:nvPr>
        </p:nvSpPr>
        <p:spPr/>
        <p:txBody>
          <a:bodyPr/>
          <a:lstStyle/>
          <a:p>
            <a:r>
              <a:rPr lang="en-US" i="0">
                <a:effectLst/>
                <a:latin typeface="+mj-lt"/>
              </a:rPr>
              <a:t>Print Test Tickets</a:t>
            </a:r>
            <a:endParaRPr lang="en-US">
              <a:latin typeface="+mj-lt"/>
            </a:endParaRPr>
          </a:p>
        </p:txBody>
      </p:sp>
      <p:sp>
        <p:nvSpPr>
          <p:cNvPr id="3" name="Text Placeholder 2">
            <a:extLst>
              <a:ext uri="{FF2B5EF4-FFF2-40B4-BE49-F238E27FC236}">
                <a16:creationId xmlns:a16="http://schemas.microsoft.com/office/drawing/2014/main" id="{E3B13794-C0DE-46C3-A712-7550DAA05745}"/>
              </a:ext>
            </a:extLst>
          </p:cNvPr>
          <p:cNvSpPr>
            <a:spLocks noGrp="1"/>
          </p:cNvSpPr>
          <p:nvPr>
            <p:ph type="body" sz="quarter" idx="11"/>
          </p:nvPr>
        </p:nvSpPr>
        <p:spPr/>
        <p:txBody>
          <a:bodyPr>
            <a:normAutofit fontScale="70000" lnSpcReduction="20000"/>
          </a:bodyPr>
          <a:lstStyle/>
          <a:p>
            <a:pPr marL="0" lvl="0" indent="0" defTabSz="914377">
              <a:lnSpc>
                <a:spcPct val="120000"/>
              </a:lnSpc>
              <a:spcBef>
                <a:spcPts val="0"/>
              </a:spcBef>
              <a:spcAft>
                <a:spcPts val="600"/>
              </a:spcAft>
              <a:buNone/>
              <a:defRPr/>
            </a:pPr>
            <a:r>
              <a:rPr lang="en-US" sz="2900">
                <a:solidFill>
                  <a:sysClr val="windowText" lastClr="000000"/>
                </a:solidFill>
                <a:latin typeface="+mn-lt"/>
              </a:rPr>
              <a:t>Printing test tickets for multiple sessions at a time may be done by following these steps:</a:t>
            </a:r>
          </a:p>
          <a:p>
            <a:pPr marL="971550" lvl="1" indent="-514350" defTabSz="914377">
              <a:lnSpc>
                <a:spcPct val="120000"/>
              </a:lnSpc>
              <a:spcBef>
                <a:spcPts val="0"/>
              </a:spcBef>
              <a:spcAft>
                <a:spcPts val="600"/>
              </a:spcAft>
              <a:buFont typeface="+mj-lt"/>
              <a:buAutoNum type="arabicPeriod"/>
              <a:defRPr/>
            </a:pPr>
            <a:r>
              <a:rPr lang="en-US" sz="2900">
                <a:solidFill>
                  <a:sysClr val="windowText" lastClr="000000"/>
                </a:solidFill>
                <a:latin typeface="+mn-lt"/>
              </a:rPr>
              <a:t>Within PAN, navigate to Testing &gt; Sessions. Select the session records.</a:t>
            </a:r>
          </a:p>
          <a:p>
            <a:pPr marL="971550" lvl="1" indent="-514350" defTabSz="914377">
              <a:lnSpc>
                <a:spcPct val="120000"/>
              </a:lnSpc>
              <a:spcBef>
                <a:spcPts val="0"/>
              </a:spcBef>
              <a:spcAft>
                <a:spcPts val="600"/>
              </a:spcAft>
              <a:buFont typeface="+mj-lt"/>
              <a:buAutoNum type="arabicPeriod"/>
              <a:defRPr/>
            </a:pPr>
            <a:r>
              <a:rPr lang="en-US" sz="2900">
                <a:solidFill>
                  <a:sysClr val="windowText" lastClr="000000"/>
                </a:solidFill>
                <a:latin typeface="+mn-lt"/>
              </a:rPr>
              <a:t>Under Tasks, select Generate Test Tickets and select Start.</a:t>
            </a:r>
          </a:p>
          <a:p>
            <a:pPr marL="971550" lvl="1" indent="-514350" defTabSz="914377">
              <a:lnSpc>
                <a:spcPct val="120000"/>
              </a:lnSpc>
              <a:spcBef>
                <a:spcPts val="0"/>
              </a:spcBef>
              <a:spcAft>
                <a:spcPts val="600"/>
              </a:spcAft>
              <a:buFont typeface="+mj-lt"/>
              <a:buAutoNum type="arabicPeriod"/>
              <a:defRPr/>
            </a:pPr>
            <a:r>
              <a:rPr lang="en-US" sz="2900">
                <a:solidFill>
                  <a:sysClr val="windowText" lastClr="000000"/>
                </a:solidFill>
                <a:latin typeface="+mn-lt"/>
              </a:rPr>
              <a:t>On the Generate Test Tickets task screen, select Generate Test Tickets icon.</a:t>
            </a:r>
          </a:p>
          <a:p>
            <a:pPr marL="971550" lvl="1" indent="-514350" defTabSz="914377">
              <a:lnSpc>
                <a:spcPct val="120000"/>
              </a:lnSpc>
              <a:spcBef>
                <a:spcPts val="0"/>
              </a:spcBef>
              <a:spcAft>
                <a:spcPts val="1800"/>
              </a:spcAft>
              <a:buFont typeface="+mj-lt"/>
              <a:buAutoNum type="arabicPeriod"/>
              <a:defRPr/>
            </a:pPr>
            <a:r>
              <a:rPr lang="en-US" sz="2900">
                <a:solidFill>
                  <a:sysClr val="windowText" lastClr="000000"/>
                </a:solidFill>
                <a:latin typeface="+mn-lt"/>
              </a:rPr>
              <a:t>Then, select the desired format (1 Per Page, Grid, or List).</a:t>
            </a:r>
            <a:endParaRPr lang="en-US" sz="2900">
              <a:solidFill>
                <a:sysClr val="windowText" lastClr="000000"/>
              </a:solidFill>
              <a:latin typeface="+mn-lt"/>
              <a:cs typeface="Calibri"/>
            </a:endParaRPr>
          </a:p>
          <a:p>
            <a:pPr marL="0" lvl="0" indent="0" defTabSz="914377">
              <a:lnSpc>
                <a:spcPct val="120000"/>
              </a:lnSpc>
              <a:spcBef>
                <a:spcPts val="0"/>
              </a:spcBef>
              <a:spcAft>
                <a:spcPts val="600"/>
              </a:spcAft>
              <a:buNone/>
              <a:defRPr/>
            </a:pPr>
            <a:r>
              <a:rPr lang="en-US" sz="2900">
                <a:solidFill>
                  <a:sysClr val="windowText" lastClr="000000"/>
                </a:solidFill>
                <a:latin typeface="+mn-lt"/>
              </a:rPr>
              <a:t>The following tips may be helpful when printing test tickets for multiple sessions at a time</a:t>
            </a:r>
            <a:r>
              <a:rPr lang="en-US" sz="2900" b="1">
                <a:solidFill>
                  <a:sysClr val="windowText" lastClr="000000"/>
                </a:solidFill>
                <a:latin typeface="+mn-lt"/>
              </a:rPr>
              <a:t>:</a:t>
            </a:r>
          </a:p>
          <a:p>
            <a:pPr marL="685165" lvl="1" indent="-227965" defTabSz="914377">
              <a:lnSpc>
                <a:spcPct val="120000"/>
              </a:lnSpc>
              <a:spcBef>
                <a:spcPts val="0"/>
              </a:spcBef>
              <a:spcAft>
                <a:spcPts val="600"/>
              </a:spcAft>
              <a:defRPr/>
            </a:pPr>
            <a:r>
              <a:rPr lang="en-US" sz="2900">
                <a:solidFill>
                  <a:sysClr val="windowText" lastClr="000000"/>
                </a:solidFill>
                <a:latin typeface="+mn-lt"/>
              </a:rPr>
              <a:t>A banner page separates tickets between sessions.</a:t>
            </a:r>
            <a:endParaRPr lang="en-US" sz="2900">
              <a:solidFill>
                <a:sysClr val="windowText" lastClr="000000"/>
              </a:solidFill>
              <a:latin typeface="+mn-lt"/>
              <a:cs typeface="Calibri" panose="020F0502020204030204"/>
            </a:endParaRPr>
          </a:p>
          <a:p>
            <a:pPr marL="685165" lvl="1" indent="-227965" defTabSz="914377">
              <a:lnSpc>
                <a:spcPct val="120000"/>
              </a:lnSpc>
              <a:spcBef>
                <a:spcPts val="0"/>
              </a:spcBef>
              <a:spcAft>
                <a:spcPts val="600"/>
              </a:spcAft>
              <a:defRPr/>
            </a:pPr>
            <a:r>
              <a:rPr lang="en-US" sz="2900">
                <a:solidFill>
                  <a:sysClr val="windowText" lastClr="000000"/>
                </a:solidFill>
                <a:latin typeface="+mn-lt"/>
              </a:rPr>
              <a:t>For performance reasons, this feature is limited to a maximum of 4,000 across the selected sessions.</a:t>
            </a:r>
            <a:endParaRPr lang="en-US" sz="2900">
              <a:solidFill>
                <a:sysClr val="windowText" lastClr="000000"/>
              </a:solidFill>
              <a:latin typeface="+mn-lt"/>
              <a:cs typeface="Calibri" panose="020F0502020204030204"/>
            </a:endParaRPr>
          </a:p>
          <a:p>
            <a:pPr marL="685165" lvl="1" indent="-227965" defTabSz="914377">
              <a:lnSpc>
                <a:spcPct val="120000"/>
              </a:lnSpc>
              <a:spcBef>
                <a:spcPts val="0"/>
              </a:spcBef>
              <a:spcAft>
                <a:spcPts val="600"/>
              </a:spcAft>
              <a:defRPr/>
            </a:pPr>
            <a:r>
              <a:rPr lang="en-US" sz="2900">
                <a:solidFill>
                  <a:sysClr val="windowText" lastClr="000000"/>
                </a:solidFill>
                <a:latin typeface="+mn-lt"/>
              </a:rPr>
              <a:t>Step-by-step instructions for generating test tickets are available at </a:t>
            </a:r>
            <a:r>
              <a:rPr lang="en-US" sz="2900">
                <a:solidFill>
                  <a:sysClr val="windowText" lastClr="000000"/>
                </a:solidFill>
                <a:latin typeface="+mn-lt"/>
                <a:hlinkClick r:id="rId3"/>
              </a:rPr>
              <a:t>PAN Online Support</a:t>
            </a:r>
            <a:r>
              <a:rPr lang="en-US" sz="2900">
                <a:solidFill>
                  <a:sysClr val="windowText" lastClr="000000"/>
                </a:solidFill>
                <a:latin typeface="+mn-lt"/>
              </a:rPr>
              <a:t> under Testing &gt; Generate Test Tickets for Sessions.</a:t>
            </a:r>
            <a:endParaRPr lang="en-US" sz="2900">
              <a:solidFill>
                <a:sysClr val="windowText" lastClr="000000"/>
              </a:solidFill>
              <a:latin typeface="+mn-lt"/>
              <a:cs typeface="Calibri" panose="020F0502020204030204"/>
            </a:endParaRPr>
          </a:p>
          <a:p>
            <a:endParaRPr lang="en-US"/>
          </a:p>
        </p:txBody>
      </p:sp>
      <p:sp>
        <p:nvSpPr>
          <p:cNvPr id="4" name="Slide Number Placeholder 3">
            <a:extLst>
              <a:ext uri="{FF2B5EF4-FFF2-40B4-BE49-F238E27FC236}">
                <a16:creationId xmlns:a16="http://schemas.microsoft.com/office/drawing/2014/main" id="{69C5566E-DE0B-4EB6-AF30-A0BF818E26D8}"/>
              </a:ext>
            </a:extLst>
          </p:cNvPr>
          <p:cNvSpPr>
            <a:spLocks noGrp="1"/>
          </p:cNvSpPr>
          <p:nvPr>
            <p:ph type="sldNum" sz="quarter" idx="10"/>
          </p:nvPr>
        </p:nvSpPr>
        <p:spPr/>
        <p:txBody>
          <a:bodyPr/>
          <a:lstStyle/>
          <a:p>
            <a:fld id="{A3D1C70C-36A2-44FC-A083-98959550CFF4}" type="slidenum">
              <a:rPr lang="en-US" smtClean="0"/>
              <a:pPr/>
              <a:t>47</a:t>
            </a:fld>
            <a:endParaRPr lang="en-US"/>
          </a:p>
        </p:txBody>
      </p:sp>
    </p:spTree>
    <p:extLst>
      <p:ext uri="{BB962C8B-B14F-4D97-AF65-F5344CB8AC3E}">
        <p14:creationId xmlns:p14="http://schemas.microsoft.com/office/powerpoint/2010/main" val="38048149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B45D3-2DF8-4338-84CC-ADF4791F72E5}"/>
              </a:ext>
            </a:extLst>
          </p:cNvPr>
          <p:cNvSpPr>
            <a:spLocks noGrp="1"/>
          </p:cNvSpPr>
          <p:nvPr>
            <p:ph type="title"/>
          </p:nvPr>
        </p:nvSpPr>
        <p:spPr/>
        <p:txBody>
          <a:bodyPr/>
          <a:lstStyle/>
          <a:p>
            <a:r>
              <a:rPr lang="en-US" i="0">
                <a:effectLst/>
                <a:latin typeface="+mj-lt"/>
              </a:rPr>
              <a:t>Student Test Status in PAN</a:t>
            </a:r>
            <a:endParaRPr lang="en-US">
              <a:latin typeface="+mj-lt"/>
            </a:endParaRPr>
          </a:p>
        </p:txBody>
      </p:sp>
      <p:sp>
        <p:nvSpPr>
          <p:cNvPr id="3" name="Text Placeholder 2">
            <a:extLst>
              <a:ext uri="{FF2B5EF4-FFF2-40B4-BE49-F238E27FC236}">
                <a16:creationId xmlns:a16="http://schemas.microsoft.com/office/drawing/2014/main" id="{5F01B9B1-274D-4BCA-965D-4C5DB398689B}"/>
              </a:ext>
            </a:extLst>
          </p:cNvPr>
          <p:cNvSpPr>
            <a:spLocks noGrp="1"/>
          </p:cNvSpPr>
          <p:nvPr>
            <p:ph type="body" sz="quarter" idx="11"/>
          </p:nvPr>
        </p:nvSpPr>
        <p:spPr/>
        <p:txBody>
          <a:bodyPr>
            <a:normAutofit fontScale="70000" lnSpcReduction="20000"/>
          </a:bodyPr>
          <a:lstStyle/>
          <a:p>
            <a:pPr>
              <a:lnSpc>
                <a:spcPct val="120000"/>
              </a:lnSpc>
              <a:spcAft>
                <a:spcPts val="600"/>
              </a:spcAft>
            </a:pPr>
            <a:r>
              <a:rPr lang="en-US" sz="4000"/>
              <a:t>Student testing progress can be monitored on the Students in Session screen.</a:t>
            </a:r>
          </a:p>
          <a:p>
            <a:pPr>
              <a:lnSpc>
                <a:spcPct val="120000"/>
              </a:lnSpc>
              <a:spcAft>
                <a:spcPts val="600"/>
              </a:spcAft>
            </a:pPr>
            <a:r>
              <a:rPr lang="en-US" sz="4000"/>
              <a:t>A student’s test status in PAN will automatically change to “Resume” if the student exits the test prematurely. This allows the student to log in again without intervention from the Test Administrator.</a:t>
            </a:r>
          </a:p>
          <a:p>
            <a:pPr>
              <a:lnSpc>
                <a:spcPct val="120000"/>
              </a:lnSpc>
              <a:spcAft>
                <a:spcPts val="600"/>
              </a:spcAft>
            </a:pPr>
            <a:r>
              <a:rPr lang="en-US" sz="4000"/>
              <a:t>The Student Test Status Dashboard provides single session information, including Student Name, Test Status, Test Duration, Test Source, Battery, and Test Progress. More information about this feature can be found in the CBT User Guide.</a:t>
            </a:r>
          </a:p>
        </p:txBody>
      </p:sp>
      <p:sp>
        <p:nvSpPr>
          <p:cNvPr id="4" name="Slide Number Placeholder 3">
            <a:extLst>
              <a:ext uri="{FF2B5EF4-FFF2-40B4-BE49-F238E27FC236}">
                <a16:creationId xmlns:a16="http://schemas.microsoft.com/office/drawing/2014/main" id="{DEDC271D-C99B-44B0-B2B8-45F9F17DAD8E}"/>
              </a:ext>
            </a:extLst>
          </p:cNvPr>
          <p:cNvSpPr>
            <a:spLocks noGrp="1"/>
          </p:cNvSpPr>
          <p:nvPr>
            <p:ph type="sldNum" sz="quarter" idx="10"/>
          </p:nvPr>
        </p:nvSpPr>
        <p:spPr/>
        <p:txBody>
          <a:bodyPr/>
          <a:lstStyle/>
          <a:p>
            <a:fld id="{A3D1C70C-36A2-44FC-A083-98959550CFF4}" type="slidenum">
              <a:rPr lang="en-US" smtClean="0"/>
              <a:pPr/>
              <a:t>48</a:t>
            </a:fld>
            <a:endParaRPr lang="en-US"/>
          </a:p>
        </p:txBody>
      </p:sp>
    </p:spTree>
    <p:extLst>
      <p:ext uri="{BB962C8B-B14F-4D97-AF65-F5344CB8AC3E}">
        <p14:creationId xmlns:p14="http://schemas.microsoft.com/office/powerpoint/2010/main" val="1596807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B2FB9-5B79-4716-9C66-D4363D90F043}"/>
              </a:ext>
            </a:extLst>
          </p:cNvPr>
          <p:cNvSpPr>
            <a:spLocks noGrp="1"/>
          </p:cNvSpPr>
          <p:nvPr>
            <p:ph type="title"/>
          </p:nvPr>
        </p:nvSpPr>
        <p:spPr/>
        <p:txBody>
          <a:bodyPr/>
          <a:lstStyle/>
          <a:p>
            <a:r>
              <a:rPr lang="en-US" sz="3600" i="0" u="none" strike="noStrike" dirty="0">
                <a:effectLst/>
                <a:latin typeface="+mj-lt"/>
              </a:rPr>
              <a:t>Operational Reports in PAN: Online Testing</a:t>
            </a:r>
            <a:r>
              <a:rPr lang="en-US" sz="3600" i="0" dirty="0">
                <a:effectLst/>
                <a:latin typeface="+mj-lt"/>
              </a:rPr>
              <a:t>​</a:t>
            </a:r>
            <a:endParaRPr lang="en-US" sz="3600" dirty="0">
              <a:latin typeface="+mj-lt"/>
            </a:endParaRPr>
          </a:p>
        </p:txBody>
      </p:sp>
      <p:sp>
        <p:nvSpPr>
          <p:cNvPr id="3" name="Text Placeholder 2">
            <a:extLst>
              <a:ext uri="{FF2B5EF4-FFF2-40B4-BE49-F238E27FC236}">
                <a16:creationId xmlns:a16="http://schemas.microsoft.com/office/drawing/2014/main" id="{6F55CCC5-6477-4F6F-B741-404B1CE52CBE}"/>
              </a:ext>
            </a:extLst>
          </p:cNvPr>
          <p:cNvSpPr>
            <a:spLocks noGrp="1"/>
          </p:cNvSpPr>
          <p:nvPr>
            <p:ph type="body" sz="quarter" idx="11"/>
          </p:nvPr>
        </p:nvSpPr>
        <p:spPr/>
        <p:txBody>
          <a:bodyPr>
            <a:normAutofit/>
          </a:bodyPr>
          <a:lstStyle/>
          <a:p>
            <a:pPr marL="0" indent="0">
              <a:lnSpc>
                <a:spcPct val="100000"/>
              </a:lnSpc>
              <a:spcAft>
                <a:spcPts val="1800"/>
              </a:spcAft>
              <a:buNone/>
            </a:pPr>
            <a:r>
              <a:rPr lang="en-US" sz="2800" b="1" dirty="0"/>
              <a:t>Reports &gt; Operational Reports</a:t>
            </a:r>
          </a:p>
          <a:p>
            <a:pPr>
              <a:lnSpc>
                <a:spcPct val="100000"/>
              </a:lnSpc>
              <a:spcAft>
                <a:spcPts val="0"/>
              </a:spcAft>
            </a:pPr>
            <a:r>
              <a:rPr lang="en-US" sz="2800" b="1" dirty="0"/>
              <a:t>Student Tests that are Ready and Unlocked</a:t>
            </a:r>
          </a:p>
          <a:p>
            <a:pPr lvl="1">
              <a:lnSpc>
                <a:spcPct val="100000"/>
              </a:lnSpc>
              <a:spcBef>
                <a:spcPts val="1000"/>
              </a:spcBef>
              <a:spcAft>
                <a:spcPts val="600"/>
              </a:spcAft>
            </a:pPr>
            <a:r>
              <a:rPr lang="en-US" sz="2800" dirty="0"/>
              <a:t>This report provides a list of all student tests that are in “Ready” status and unlocked.</a:t>
            </a:r>
          </a:p>
          <a:p>
            <a:pPr lvl="1">
              <a:lnSpc>
                <a:spcPct val="100000"/>
              </a:lnSpc>
              <a:spcBef>
                <a:spcPts val="1000"/>
              </a:spcBef>
              <a:spcAft>
                <a:spcPts val="600"/>
              </a:spcAft>
            </a:pPr>
            <a:r>
              <a:rPr lang="en-US" sz="2800" dirty="0"/>
              <a:t>Consider running this report just before testing begins to confirm all student tests are ready and unlocked.</a:t>
            </a:r>
          </a:p>
        </p:txBody>
      </p:sp>
      <p:sp>
        <p:nvSpPr>
          <p:cNvPr id="4" name="Slide Number Placeholder 3">
            <a:extLst>
              <a:ext uri="{FF2B5EF4-FFF2-40B4-BE49-F238E27FC236}">
                <a16:creationId xmlns:a16="http://schemas.microsoft.com/office/drawing/2014/main" id="{165C37F9-E8DB-4EFD-8D18-C178C06056A4}"/>
              </a:ext>
            </a:extLst>
          </p:cNvPr>
          <p:cNvSpPr>
            <a:spLocks noGrp="1"/>
          </p:cNvSpPr>
          <p:nvPr>
            <p:ph type="sldNum" sz="quarter" idx="10"/>
          </p:nvPr>
        </p:nvSpPr>
        <p:spPr/>
        <p:txBody>
          <a:bodyPr/>
          <a:lstStyle/>
          <a:p>
            <a:fld id="{A3D1C70C-36A2-44FC-A083-98959550CFF4}" type="slidenum">
              <a:rPr lang="en-US" smtClean="0"/>
              <a:pPr/>
              <a:t>49</a:t>
            </a:fld>
            <a:endParaRPr lang="en-US"/>
          </a:p>
        </p:txBody>
      </p:sp>
    </p:spTree>
    <p:extLst>
      <p:ext uri="{BB962C8B-B14F-4D97-AF65-F5344CB8AC3E}">
        <p14:creationId xmlns:p14="http://schemas.microsoft.com/office/powerpoint/2010/main" val="371246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61876-2819-47DB-9387-EA2ACA323509}"/>
              </a:ext>
            </a:extLst>
          </p:cNvPr>
          <p:cNvSpPr>
            <a:spLocks noGrp="1"/>
          </p:cNvSpPr>
          <p:nvPr>
            <p:ph type="title"/>
          </p:nvPr>
        </p:nvSpPr>
        <p:spPr/>
        <p:txBody>
          <a:bodyPr>
            <a:normAutofit fontScale="90000"/>
          </a:bodyPr>
          <a:lstStyle/>
          <a:p>
            <a:r>
              <a:rPr lang="en-US" sz="3600" i="0">
                <a:effectLst/>
                <a:latin typeface="+mj-lt"/>
              </a:rPr>
              <a:t>Differences Between Start Strong and NJSLA (2 of 2)</a:t>
            </a:r>
            <a:endParaRPr lang="en-US" sz="3600">
              <a:latin typeface="+mj-lt"/>
            </a:endParaRPr>
          </a:p>
        </p:txBody>
      </p:sp>
      <p:sp>
        <p:nvSpPr>
          <p:cNvPr id="3" name="Content Placeholder 2">
            <a:extLst>
              <a:ext uri="{FF2B5EF4-FFF2-40B4-BE49-F238E27FC236}">
                <a16:creationId xmlns:a16="http://schemas.microsoft.com/office/drawing/2014/main" id="{997F5662-C3A9-4C26-9B97-AC55196AA6E6}"/>
              </a:ext>
            </a:extLst>
          </p:cNvPr>
          <p:cNvSpPr>
            <a:spLocks noGrp="1"/>
          </p:cNvSpPr>
          <p:nvPr>
            <p:ph type="body" sz="quarter" idx="11"/>
          </p:nvPr>
        </p:nvSpPr>
        <p:spPr/>
        <p:txBody>
          <a:bodyPr vert="horz" lIns="91440" tIns="45720" rIns="822960" bIns="45720" rtlCol="0" anchor="t">
            <a:normAutofit fontScale="85000" lnSpcReduction="20000"/>
          </a:bodyPr>
          <a:lstStyle/>
          <a:p>
            <a:pPr algn="l" rtl="0" fontAlgn="base">
              <a:lnSpc>
                <a:spcPct val="110000"/>
              </a:lnSpc>
              <a:spcAft>
                <a:spcPts val="600"/>
              </a:spcAft>
              <a:buFont typeface="Arial" panose="020B0604020202020204" pitchFamily="34" charset="0"/>
              <a:buChar char="•"/>
            </a:pPr>
            <a:r>
              <a:rPr lang="en-US" sz="3000" b="0" i="0" u="none" strike="noStrike" dirty="0">
                <a:solidFill>
                  <a:srgbClr val="000000"/>
                </a:solidFill>
                <a:effectLst/>
                <a:latin typeface="+mn-lt"/>
              </a:rPr>
              <a:t>No physical test materials are automatically shipped for Start Strong. Regular print test booklets are printed locally by the school district.</a:t>
            </a:r>
            <a:r>
              <a:rPr lang="en-US" sz="3000" b="0" i="0" dirty="0">
                <a:solidFill>
                  <a:srgbClr val="000000"/>
                </a:solidFill>
                <a:effectLst/>
                <a:latin typeface="+mn-lt"/>
              </a:rPr>
              <a:t>​</a:t>
            </a:r>
          </a:p>
          <a:p>
            <a:pPr algn="l" rtl="0" fontAlgn="base">
              <a:lnSpc>
                <a:spcPct val="110000"/>
              </a:lnSpc>
              <a:spcAft>
                <a:spcPts val="600"/>
              </a:spcAft>
              <a:buFont typeface="Arial" panose="020B0604020202020204" pitchFamily="34" charset="0"/>
              <a:buChar char="•"/>
            </a:pPr>
            <a:r>
              <a:rPr lang="en-US" sz="3000" b="0" i="0" u="none" strike="noStrike" dirty="0">
                <a:solidFill>
                  <a:srgbClr val="000000"/>
                </a:solidFill>
                <a:effectLst/>
                <a:latin typeface="+mn-lt"/>
              </a:rPr>
              <a:t>District Test Coordinators (DTCs) may place orders in </a:t>
            </a:r>
            <a:r>
              <a:rPr lang="en-US" sz="3000" b="0" i="0" u="none" strike="noStrike" dirty="0" err="1">
                <a:solidFill>
                  <a:srgbClr val="000000"/>
                </a:solidFill>
                <a:effectLst/>
                <a:latin typeface="+mn-lt"/>
              </a:rPr>
              <a:t>PearsonAccess</a:t>
            </a:r>
            <a:r>
              <a:rPr lang="en-US" sz="3000" b="0" i="0" u="none" strike="noStrike" baseline="30000" dirty="0" err="1">
                <a:solidFill>
                  <a:srgbClr val="000000"/>
                </a:solidFill>
                <a:effectLst/>
                <a:latin typeface="+mn-lt"/>
              </a:rPr>
              <a:t>next</a:t>
            </a:r>
            <a:r>
              <a:rPr lang="en-US" sz="3000" b="0" i="0" u="none" strike="noStrike" dirty="0">
                <a:solidFill>
                  <a:srgbClr val="000000"/>
                </a:solidFill>
                <a:effectLst/>
                <a:latin typeface="+mn-lt"/>
              </a:rPr>
              <a:t> (PAN) for braille and large print test kits.</a:t>
            </a:r>
            <a:r>
              <a:rPr lang="en-US" sz="3000" b="0" i="0" dirty="0">
                <a:solidFill>
                  <a:srgbClr val="000000"/>
                </a:solidFill>
                <a:effectLst/>
                <a:latin typeface="+mn-lt"/>
              </a:rPr>
              <a:t>​</a:t>
            </a:r>
          </a:p>
          <a:p>
            <a:pPr fontAlgn="base">
              <a:lnSpc>
                <a:spcPct val="110000"/>
              </a:lnSpc>
              <a:spcAft>
                <a:spcPts val="600"/>
              </a:spcAft>
            </a:pPr>
            <a:r>
              <a:rPr lang="en-US" sz="3000" b="0" i="0" u="none" strike="noStrike" dirty="0">
                <a:solidFill>
                  <a:srgbClr val="000000"/>
                </a:solidFill>
                <a:effectLst/>
                <a:latin typeface="+mn-lt"/>
              </a:rPr>
              <a:t>Students testing on paper must be assigned an online test and placed in a test session with the form group set as Transcription English or Transcription Spanish.</a:t>
            </a:r>
            <a:r>
              <a:rPr lang="en-US" sz="3000" b="0" i="0" dirty="0">
                <a:solidFill>
                  <a:srgbClr val="000000"/>
                </a:solidFill>
                <a:effectLst/>
                <a:latin typeface="+mn-lt"/>
              </a:rPr>
              <a:t>​</a:t>
            </a:r>
            <a:r>
              <a:rPr lang="en-US" sz="3000" dirty="0">
                <a:solidFill>
                  <a:srgbClr val="000000"/>
                </a:solidFill>
                <a:latin typeface="+mn-lt"/>
              </a:rPr>
              <a:t> This must occur before test sessions are prepared and started.</a:t>
            </a:r>
            <a:endParaRPr lang="en-US" sz="3000" b="0" i="0" dirty="0">
              <a:solidFill>
                <a:srgbClr val="000000"/>
              </a:solidFill>
              <a:effectLst/>
              <a:latin typeface="+mn-lt"/>
            </a:endParaRPr>
          </a:p>
          <a:p>
            <a:pPr algn="l" rtl="0" fontAlgn="base">
              <a:lnSpc>
                <a:spcPct val="110000"/>
              </a:lnSpc>
              <a:spcAft>
                <a:spcPts val="600"/>
              </a:spcAft>
              <a:buFont typeface="Arial" panose="020B0604020202020204" pitchFamily="34" charset="0"/>
              <a:buChar char="•"/>
            </a:pPr>
            <a:r>
              <a:rPr lang="en-US" sz="3000" b="0" i="0" u="none" strike="noStrike" dirty="0">
                <a:solidFill>
                  <a:srgbClr val="000000"/>
                </a:solidFill>
                <a:effectLst/>
                <a:latin typeface="+mn-lt"/>
              </a:rPr>
              <a:t>Paper test responses will be recorded in a test booklet and the TA will transcribe the responses into TestNav.</a:t>
            </a:r>
            <a:endParaRPr lang="en-US" sz="3000" b="0" i="0" dirty="0">
              <a:solidFill>
                <a:srgbClr val="000000"/>
              </a:solidFill>
              <a:effectLst/>
              <a:latin typeface="+mn-lt"/>
            </a:endParaRPr>
          </a:p>
          <a:p>
            <a:endParaRPr lang="en-US" dirty="0"/>
          </a:p>
        </p:txBody>
      </p:sp>
      <p:sp>
        <p:nvSpPr>
          <p:cNvPr id="4" name="Slide Number Placeholder 3">
            <a:extLst>
              <a:ext uri="{FF2B5EF4-FFF2-40B4-BE49-F238E27FC236}">
                <a16:creationId xmlns:a16="http://schemas.microsoft.com/office/drawing/2014/main" id="{9B2C0A10-6F49-4591-A208-474B55151AFF}"/>
              </a:ext>
            </a:extLst>
          </p:cNvPr>
          <p:cNvSpPr>
            <a:spLocks noGrp="1"/>
          </p:cNvSpPr>
          <p:nvPr>
            <p:ph type="sldNum" sz="quarter" idx="10"/>
          </p:nvPr>
        </p:nvSpPr>
        <p:spPr/>
        <p:txBody>
          <a:bodyPr/>
          <a:lstStyle/>
          <a:p>
            <a:fld id="{A3D1C70C-36A2-44FC-A083-98959550CFF4}" type="slidenum">
              <a:rPr lang="en-US" smtClean="0"/>
              <a:pPr/>
              <a:t>5</a:t>
            </a:fld>
            <a:endParaRPr lang="en-US"/>
          </a:p>
        </p:txBody>
      </p:sp>
    </p:spTree>
    <p:extLst>
      <p:ext uri="{BB962C8B-B14F-4D97-AF65-F5344CB8AC3E}">
        <p14:creationId xmlns:p14="http://schemas.microsoft.com/office/powerpoint/2010/main" val="5665664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FF5FF-7228-4CAF-8808-712CE368F9B6}"/>
              </a:ext>
            </a:extLst>
          </p:cNvPr>
          <p:cNvSpPr>
            <a:spLocks noGrp="1"/>
          </p:cNvSpPr>
          <p:nvPr>
            <p:ph type="title"/>
          </p:nvPr>
        </p:nvSpPr>
        <p:spPr>
          <a:xfrm>
            <a:off x="1227345" y="378896"/>
            <a:ext cx="10217404" cy="747579"/>
          </a:xfrm>
        </p:spPr>
        <p:txBody>
          <a:bodyPr>
            <a:noAutofit/>
          </a:bodyPr>
          <a:lstStyle/>
          <a:p>
            <a:r>
              <a:rPr lang="en-US" sz="2800" i="0" dirty="0">
                <a:effectLst/>
                <a:latin typeface="+mj-lt"/>
              </a:rPr>
              <a:t>Operational Reports in PAN: Students &amp; Registrations</a:t>
            </a:r>
            <a:endParaRPr lang="en-US" sz="2800" dirty="0">
              <a:latin typeface="+mj-lt"/>
            </a:endParaRPr>
          </a:p>
        </p:txBody>
      </p:sp>
      <p:sp>
        <p:nvSpPr>
          <p:cNvPr id="3" name="Text Placeholder 2">
            <a:extLst>
              <a:ext uri="{FF2B5EF4-FFF2-40B4-BE49-F238E27FC236}">
                <a16:creationId xmlns:a16="http://schemas.microsoft.com/office/drawing/2014/main" id="{F9BCA040-5057-4850-96D1-F6AA1DDAF084}"/>
              </a:ext>
            </a:extLst>
          </p:cNvPr>
          <p:cNvSpPr>
            <a:spLocks noGrp="1"/>
          </p:cNvSpPr>
          <p:nvPr>
            <p:ph type="body" sz="quarter" idx="11"/>
          </p:nvPr>
        </p:nvSpPr>
        <p:spPr/>
        <p:txBody>
          <a:bodyPr vert="horz" lIns="91440" tIns="45720" rIns="822960" bIns="45720" rtlCol="0" anchor="t">
            <a:normAutofit fontScale="55000" lnSpcReduction="20000"/>
          </a:bodyPr>
          <a:lstStyle/>
          <a:p>
            <a:pPr marL="0" indent="0">
              <a:lnSpc>
                <a:spcPct val="120000"/>
              </a:lnSpc>
              <a:spcAft>
                <a:spcPts val="1800"/>
              </a:spcAft>
              <a:buNone/>
            </a:pPr>
            <a:r>
              <a:rPr lang="en-US" sz="4400" b="1" dirty="0"/>
              <a:t>Reports &gt; Operational Reports</a:t>
            </a:r>
          </a:p>
          <a:p>
            <a:pPr>
              <a:lnSpc>
                <a:spcPct val="120000"/>
              </a:lnSpc>
              <a:spcAft>
                <a:spcPts val="0"/>
              </a:spcAft>
            </a:pPr>
            <a:r>
              <a:rPr lang="en-US" b="1" dirty="0"/>
              <a:t>Students with Test Assignments that have been Assigned but have not yet Completed</a:t>
            </a:r>
          </a:p>
          <a:p>
            <a:pPr lvl="1">
              <a:lnSpc>
                <a:spcPct val="120000"/>
              </a:lnSpc>
              <a:spcBef>
                <a:spcPts val="1000"/>
              </a:spcBef>
              <a:spcAft>
                <a:spcPts val="600"/>
              </a:spcAft>
            </a:pPr>
            <a:r>
              <a:rPr lang="en-US" dirty="0"/>
              <a:t>This report lists students who have a test assigned to them, but the test has not yet been completed.</a:t>
            </a:r>
          </a:p>
          <a:p>
            <a:pPr lvl="1">
              <a:lnSpc>
                <a:spcPct val="120000"/>
              </a:lnSpc>
              <a:spcBef>
                <a:spcPts val="1000"/>
              </a:spcBef>
              <a:spcAft>
                <a:spcPts val="1800"/>
              </a:spcAft>
            </a:pPr>
            <a:r>
              <a:rPr lang="en-US" dirty="0">
                <a:latin typeface="Palatino Linotype"/>
              </a:rPr>
              <a:t>Consider running this report at the end of scheduled testing dates, but before the end of the testing window, to identify students who may need to be scheduled for make-up testing and/or confirm that all students with test assignments have completed testing.</a:t>
            </a:r>
          </a:p>
          <a:p>
            <a:pPr>
              <a:lnSpc>
                <a:spcPct val="120000"/>
              </a:lnSpc>
              <a:spcAft>
                <a:spcPts val="0"/>
              </a:spcAft>
            </a:pPr>
            <a:r>
              <a:rPr lang="en-US" b="1" dirty="0"/>
              <a:t>Student Registration Summary</a:t>
            </a:r>
          </a:p>
          <a:p>
            <a:pPr lvl="1">
              <a:lnSpc>
                <a:spcPct val="120000"/>
              </a:lnSpc>
              <a:spcBef>
                <a:spcPts val="1000"/>
              </a:spcBef>
              <a:spcAft>
                <a:spcPts val="600"/>
              </a:spcAft>
            </a:pPr>
            <a:r>
              <a:rPr lang="en-US" dirty="0"/>
              <a:t>This report provides the number of students assigned to a test and the number of completed tests.</a:t>
            </a:r>
          </a:p>
          <a:p>
            <a:pPr lvl="1">
              <a:lnSpc>
                <a:spcPct val="120000"/>
              </a:lnSpc>
              <a:spcBef>
                <a:spcPts val="1000"/>
              </a:spcBef>
              <a:spcAft>
                <a:spcPts val="600"/>
              </a:spcAft>
            </a:pPr>
            <a:r>
              <a:rPr lang="en-US" dirty="0">
                <a:latin typeface="Palatino Linotype"/>
              </a:rPr>
              <a:t>Consider running this report at the end of your scheduled testing dates, but before the end of the testing window, to identify students who may need to be scheduled for make-up testing and/or confirm that all students with testing assignments have completed testing.</a:t>
            </a:r>
          </a:p>
        </p:txBody>
      </p:sp>
      <p:sp>
        <p:nvSpPr>
          <p:cNvPr id="4" name="Slide Number Placeholder 3">
            <a:extLst>
              <a:ext uri="{FF2B5EF4-FFF2-40B4-BE49-F238E27FC236}">
                <a16:creationId xmlns:a16="http://schemas.microsoft.com/office/drawing/2014/main" id="{CB00F111-35B5-4DC4-AC5B-163A10FBDD6F}"/>
              </a:ext>
            </a:extLst>
          </p:cNvPr>
          <p:cNvSpPr>
            <a:spLocks noGrp="1"/>
          </p:cNvSpPr>
          <p:nvPr>
            <p:ph type="sldNum" sz="quarter" idx="10"/>
          </p:nvPr>
        </p:nvSpPr>
        <p:spPr/>
        <p:txBody>
          <a:bodyPr/>
          <a:lstStyle/>
          <a:p>
            <a:fld id="{A3D1C70C-36A2-44FC-A083-98959550CFF4}" type="slidenum">
              <a:rPr lang="en-US" smtClean="0"/>
              <a:pPr/>
              <a:t>50</a:t>
            </a:fld>
            <a:endParaRPr lang="en-US"/>
          </a:p>
        </p:txBody>
      </p:sp>
    </p:spTree>
    <p:extLst>
      <p:ext uri="{BB962C8B-B14F-4D97-AF65-F5344CB8AC3E}">
        <p14:creationId xmlns:p14="http://schemas.microsoft.com/office/powerpoint/2010/main" val="13552542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9278-5ED6-430E-B040-E240060472BD}"/>
              </a:ext>
            </a:extLst>
          </p:cNvPr>
          <p:cNvSpPr>
            <a:spLocks noGrp="1"/>
          </p:cNvSpPr>
          <p:nvPr>
            <p:ph type="title"/>
          </p:nvPr>
        </p:nvSpPr>
        <p:spPr/>
        <p:txBody>
          <a:bodyPr/>
          <a:lstStyle/>
          <a:p>
            <a:pPr algn="ctr"/>
            <a:r>
              <a:rPr lang="en-US" b="1" i="0">
                <a:effectLst/>
              </a:rPr>
              <a:t>After Testing</a:t>
            </a:r>
            <a:endParaRPr lang="en-US" b="1"/>
          </a:p>
        </p:txBody>
      </p:sp>
      <p:sp>
        <p:nvSpPr>
          <p:cNvPr id="3" name="Slide Number Placeholder 2">
            <a:extLst>
              <a:ext uri="{FF2B5EF4-FFF2-40B4-BE49-F238E27FC236}">
                <a16:creationId xmlns:a16="http://schemas.microsoft.com/office/drawing/2014/main" id="{53440AEA-58A6-46E5-9E76-EE2149D81AE9}"/>
              </a:ext>
            </a:extLst>
          </p:cNvPr>
          <p:cNvSpPr>
            <a:spLocks noGrp="1"/>
          </p:cNvSpPr>
          <p:nvPr>
            <p:ph type="sldNum" sz="quarter" idx="12"/>
          </p:nvPr>
        </p:nvSpPr>
        <p:spPr/>
        <p:txBody>
          <a:bodyPr/>
          <a:lstStyle/>
          <a:p>
            <a:fld id="{063B872D-3AE9-4542-A461-B751CD6BB84C}" type="slidenum">
              <a:rPr lang="en-US" smtClean="0"/>
              <a:t>51</a:t>
            </a:fld>
            <a:endParaRPr lang="en-US"/>
          </a:p>
        </p:txBody>
      </p:sp>
    </p:spTree>
    <p:extLst>
      <p:ext uri="{BB962C8B-B14F-4D97-AF65-F5344CB8AC3E}">
        <p14:creationId xmlns:p14="http://schemas.microsoft.com/office/powerpoint/2010/main" val="32242851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C03F-08E1-416F-B5D9-7E69D9D5D990}"/>
              </a:ext>
            </a:extLst>
          </p:cNvPr>
          <p:cNvSpPr>
            <a:spLocks noGrp="1"/>
          </p:cNvSpPr>
          <p:nvPr>
            <p:ph type="title"/>
          </p:nvPr>
        </p:nvSpPr>
        <p:spPr/>
        <p:txBody>
          <a:bodyPr/>
          <a:lstStyle/>
          <a:p>
            <a:r>
              <a:rPr lang="en-US" i="0">
                <a:effectLst/>
                <a:latin typeface="+mj-lt"/>
              </a:rPr>
              <a:t>Mark Tests Complete</a:t>
            </a:r>
            <a:endParaRPr lang="en-US">
              <a:latin typeface="+mj-lt"/>
            </a:endParaRPr>
          </a:p>
        </p:txBody>
      </p:sp>
      <p:sp>
        <p:nvSpPr>
          <p:cNvPr id="3" name="Text Placeholder 2">
            <a:extLst>
              <a:ext uri="{FF2B5EF4-FFF2-40B4-BE49-F238E27FC236}">
                <a16:creationId xmlns:a16="http://schemas.microsoft.com/office/drawing/2014/main" id="{4E3646B0-9615-4AD0-90AC-A91C9E05EAB5}"/>
              </a:ext>
            </a:extLst>
          </p:cNvPr>
          <p:cNvSpPr>
            <a:spLocks noGrp="1"/>
          </p:cNvSpPr>
          <p:nvPr>
            <p:ph type="body" sz="quarter" idx="11"/>
          </p:nvPr>
        </p:nvSpPr>
        <p:spPr/>
        <p:txBody>
          <a:bodyPr>
            <a:noAutofit/>
          </a:bodyPr>
          <a:lstStyle/>
          <a:p>
            <a:pPr>
              <a:lnSpc>
                <a:spcPct val="100000"/>
              </a:lnSpc>
              <a:spcAft>
                <a:spcPts val="600"/>
              </a:spcAft>
            </a:pPr>
            <a:r>
              <a:rPr lang="en-US" sz="2400" dirty="0"/>
              <a:t>To identify tests that should be marked complete, view the </a:t>
            </a:r>
            <a:r>
              <a:rPr lang="en-US" sz="2400" b="1" dirty="0"/>
              <a:t>Students Tests that have been Assigned but have not yet Completed </a:t>
            </a:r>
            <a:r>
              <a:rPr lang="en-US" sz="2400" dirty="0"/>
              <a:t>operational report.</a:t>
            </a:r>
          </a:p>
          <a:p>
            <a:pPr>
              <a:lnSpc>
                <a:spcPct val="100000"/>
              </a:lnSpc>
              <a:spcAft>
                <a:spcPts val="600"/>
              </a:spcAft>
            </a:pPr>
            <a:r>
              <a:rPr lang="en-US" sz="2400" dirty="0"/>
              <a:t>Only STCs and DTCs are able to mark tests complete.</a:t>
            </a:r>
          </a:p>
          <a:p>
            <a:pPr>
              <a:lnSpc>
                <a:spcPct val="100000"/>
              </a:lnSpc>
              <a:spcAft>
                <a:spcPts val="0"/>
              </a:spcAft>
            </a:pPr>
            <a:r>
              <a:rPr lang="en-US" sz="2400" dirty="0"/>
              <a:t>Test units must be marked complete for students who:</a:t>
            </a:r>
          </a:p>
          <a:p>
            <a:pPr lvl="1">
              <a:lnSpc>
                <a:spcPct val="100000"/>
              </a:lnSpc>
              <a:spcBef>
                <a:spcPts val="1000"/>
              </a:spcBef>
              <a:spcAft>
                <a:spcPts val="600"/>
              </a:spcAft>
            </a:pPr>
            <a:r>
              <a:rPr lang="en-US" sz="2400" dirty="0"/>
              <a:t>Exited the test and did not resume testing.</a:t>
            </a:r>
          </a:p>
          <a:p>
            <a:pPr lvl="1">
              <a:lnSpc>
                <a:spcPct val="100000"/>
              </a:lnSpc>
              <a:spcBef>
                <a:spcPts val="1000"/>
              </a:spcBef>
              <a:spcAft>
                <a:spcPts val="600"/>
              </a:spcAft>
            </a:pPr>
            <a:r>
              <a:rPr lang="en-US" sz="2400" dirty="0"/>
              <a:t>Exited a test instead of clicking </a:t>
            </a:r>
            <a:r>
              <a:rPr lang="en-US" sz="2400" b="1" dirty="0"/>
              <a:t>Submit</a:t>
            </a:r>
            <a:r>
              <a:rPr lang="en-US" sz="2400" dirty="0"/>
              <a:t>.</a:t>
            </a:r>
          </a:p>
          <a:p>
            <a:pPr>
              <a:lnSpc>
                <a:spcPct val="100000"/>
              </a:lnSpc>
              <a:spcAft>
                <a:spcPts val="600"/>
              </a:spcAft>
            </a:pPr>
            <a:r>
              <a:rPr lang="en-US" sz="2400" dirty="0"/>
              <a:t>A reason that the test is being </a:t>
            </a:r>
            <a:r>
              <a:rPr lang="en-US" sz="2400" b="1" dirty="0"/>
              <a:t>Marked Complete </a:t>
            </a:r>
            <a:r>
              <a:rPr lang="en-US" sz="2400" dirty="0"/>
              <a:t>must be entered in PAN.</a:t>
            </a:r>
          </a:p>
          <a:p>
            <a:pPr>
              <a:lnSpc>
                <a:spcPct val="100000"/>
              </a:lnSpc>
              <a:spcAft>
                <a:spcPts val="600"/>
              </a:spcAft>
            </a:pPr>
            <a:r>
              <a:rPr lang="en-US" sz="2400" dirty="0"/>
              <a:t>Student tests in transfer sessions will need to be moved to a started session in order to mark them complete. Transfer sessions cannot be prepared or started.</a:t>
            </a:r>
          </a:p>
        </p:txBody>
      </p:sp>
      <p:sp>
        <p:nvSpPr>
          <p:cNvPr id="4" name="Slide Number Placeholder 3">
            <a:extLst>
              <a:ext uri="{FF2B5EF4-FFF2-40B4-BE49-F238E27FC236}">
                <a16:creationId xmlns:a16="http://schemas.microsoft.com/office/drawing/2014/main" id="{4D128516-07F1-4C1D-8FC6-C4F461AB31FA}"/>
              </a:ext>
            </a:extLst>
          </p:cNvPr>
          <p:cNvSpPr>
            <a:spLocks noGrp="1"/>
          </p:cNvSpPr>
          <p:nvPr>
            <p:ph type="sldNum" sz="quarter" idx="10"/>
          </p:nvPr>
        </p:nvSpPr>
        <p:spPr/>
        <p:txBody>
          <a:bodyPr/>
          <a:lstStyle/>
          <a:p>
            <a:fld id="{A3D1C70C-36A2-44FC-A083-98959550CFF4}" type="slidenum">
              <a:rPr lang="en-US" smtClean="0"/>
              <a:pPr/>
              <a:t>52</a:t>
            </a:fld>
            <a:endParaRPr lang="en-US"/>
          </a:p>
        </p:txBody>
      </p:sp>
    </p:spTree>
    <p:extLst>
      <p:ext uri="{BB962C8B-B14F-4D97-AF65-F5344CB8AC3E}">
        <p14:creationId xmlns:p14="http://schemas.microsoft.com/office/powerpoint/2010/main" val="298262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D1DA6-01F8-4FEF-AC4D-35EBE8966C1A}"/>
              </a:ext>
            </a:extLst>
          </p:cNvPr>
          <p:cNvSpPr>
            <a:spLocks noGrp="1"/>
          </p:cNvSpPr>
          <p:nvPr>
            <p:ph type="title"/>
          </p:nvPr>
        </p:nvSpPr>
        <p:spPr/>
        <p:txBody>
          <a:bodyPr/>
          <a:lstStyle/>
          <a:p>
            <a:r>
              <a:rPr lang="en-US" i="0" u="none" strike="noStrike">
                <a:effectLst/>
                <a:latin typeface="+mn-lt"/>
              </a:rPr>
              <a:t>Stop Sessions</a:t>
            </a:r>
            <a:r>
              <a:rPr lang="en-US" i="0">
                <a:effectLst/>
                <a:latin typeface="+mn-lt"/>
              </a:rPr>
              <a:t>​</a:t>
            </a:r>
            <a:endParaRPr lang="en-US">
              <a:latin typeface="+mn-lt"/>
            </a:endParaRPr>
          </a:p>
        </p:txBody>
      </p:sp>
      <p:sp>
        <p:nvSpPr>
          <p:cNvPr id="3" name="Text Placeholder 2">
            <a:extLst>
              <a:ext uri="{FF2B5EF4-FFF2-40B4-BE49-F238E27FC236}">
                <a16:creationId xmlns:a16="http://schemas.microsoft.com/office/drawing/2014/main" id="{CAD1E62D-D47F-4C4C-82AA-D562A6019209}"/>
              </a:ext>
            </a:extLst>
          </p:cNvPr>
          <p:cNvSpPr>
            <a:spLocks noGrp="1"/>
          </p:cNvSpPr>
          <p:nvPr>
            <p:ph type="body" sz="quarter" idx="11"/>
          </p:nvPr>
        </p:nvSpPr>
        <p:spPr/>
        <p:txBody>
          <a:bodyPr>
            <a:normAutofit fontScale="92500" lnSpcReduction="20000"/>
          </a:bodyPr>
          <a:lstStyle/>
          <a:p>
            <a:pPr lvl="0" defTabSz="914377">
              <a:lnSpc>
                <a:spcPct val="100000"/>
              </a:lnSpc>
              <a:spcAft>
                <a:spcPts val="600"/>
              </a:spcAft>
              <a:defRPr/>
            </a:pPr>
            <a:r>
              <a:rPr lang="en-US" sz="2800" dirty="0">
                <a:solidFill>
                  <a:sysClr val="windowText" lastClr="000000"/>
                </a:solidFill>
                <a:latin typeface="+mn-lt"/>
              </a:rPr>
              <a:t>Test sessions cannot be stopped until all student tests are in </a:t>
            </a:r>
            <a:r>
              <a:rPr lang="en-US" sz="2800" b="1" dirty="0">
                <a:solidFill>
                  <a:sysClr val="windowText" lastClr="000000"/>
                </a:solidFill>
                <a:latin typeface="+mn-lt"/>
              </a:rPr>
              <a:t>Completed</a:t>
            </a:r>
            <a:r>
              <a:rPr lang="en-US" sz="2800" dirty="0">
                <a:solidFill>
                  <a:sysClr val="windowText" lastClr="000000"/>
                </a:solidFill>
                <a:latin typeface="+mn-lt"/>
              </a:rPr>
              <a:t> or </a:t>
            </a:r>
            <a:r>
              <a:rPr lang="en-US" sz="2800" b="1" dirty="0">
                <a:solidFill>
                  <a:sysClr val="windowText" lastClr="000000"/>
                </a:solidFill>
                <a:latin typeface="+mn-lt"/>
              </a:rPr>
              <a:t>Marked Complete</a:t>
            </a:r>
            <a:r>
              <a:rPr lang="en-US" sz="2800" dirty="0">
                <a:solidFill>
                  <a:sysClr val="windowText" lastClr="000000"/>
                </a:solidFill>
                <a:latin typeface="+mn-lt"/>
              </a:rPr>
              <a:t> status.</a:t>
            </a:r>
          </a:p>
          <a:p>
            <a:pPr defTabSz="914377">
              <a:lnSpc>
                <a:spcPct val="100000"/>
              </a:lnSpc>
              <a:spcAft>
                <a:spcPts val="600"/>
              </a:spcAft>
              <a:defRPr/>
            </a:pPr>
            <a:r>
              <a:rPr lang="en-US" sz="2800" dirty="0"/>
              <a:t>Start Strong assessments in </a:t>
            </a:r>
            <a:r>
              <a:rPr lang="en-US" sz="2800" b="1" dirty="0"/>
              <a:t>Ready</a:t>
            </a:r>
            <a:r>
              <a:rPr lang="en-US" sz="2800" dirty="0"/>
              <a:t> status are not to be marked complete under any circumstances.</a:t>
            </a:r>
            <a:endParaRPr lang="en-US" sz="2800" dirty="0">
              <a:solidFill>
                <a:sysClr val="windowText" lastClr="000000"/>
              </a:solidFill>
              <a:cs typeface="Calibri"/>
            </a:endParaRPr>
          </a:p>
          <a:p>
            <a:pPr lvl="0" defTabSz="914377">
              <a:lnSpc>
                <a:spcPct val="100000"/>
              </a:lnSpc>
              <a:spcAft>
                <a:spcPts val="600"/>
              </a:spcAft>
              <a:defRPr/>
            </a:pPr>
            <a:r>
              <a:rPr lang="en-US" sz="2800" dirty="0">
                <a:solidFill>
                  <a:sysClr val="windowText" lastClr="000000"/>
                </a:solidFill>
                <a:latin typeface="+mn-lt"/>
              </a:rPr>
              <a:t>Students whose tests are in a </a:t>
            </a:r>
            <a:r>
              <a:rPr lang="en-US" sz="2800" b="1" dirty="0">
                <a:solidFill>
                  <a:sysClr val="windowText" lastClr="000000"/>
                </a:solidFill>
                <a:latin typeface="+mn-lt"/>
              </a:rPr>
              <a:t>Ready </a:t>
            </a:r>
            <a:r>
              <a:rPr lang="en-US" sz="2800" dirty="0">
                <a:solidFill>
                  <a:sysClr val="windowText" lastClr="000000"/>
                </a:solidFill>
                <a:latin typeface="+mn-lt"/>
              </a:rPr>
              <a:t>status must be moved to an unprepared test session and have the appropriate Not Tested Code applied.</a:t>
            </a:r>
          </a:p>
          <a:p>
            <a:pPr lvl="0" defTabSz="914377">
              <a:lnSpc>
                <a:spcPct val="100000"/>
              </a:lnSpc>
              <a:spcAft>
                <a:spcPts val="600"/>
              </a:spcAft>
              <a:defRPr/>
            </a:pPr>
            <a:r>
              <a:rPr lang="en-US" sz="2800" dirty="0">
                <a:solidFill>
                  <a:sysClr val="windowText" lastClr="000000"/>
                </a:solidFill>
                <a:latin typeface="+mn-lt"/>
              </a:rPr>
              <a:t>Complete this as soon as your district’s testing window has closed. </a:t>
            </a:r>
            <a:endParaRPr lang="en-US" sz="2800" dirty="0">
              <a:solidFill>
                <a:sysClr val="windowText" lastClr="000000"/>
              </a:solidFill>
              <a:latin typeface="+mn-lt"/>
              <a:cs typeface="Calibri" panose="020F0502020204030204"/>
            </a:endParaRPr>
          </a:p>
          <a:p>
            <a:pPr lvl="0" defTabSz="914377">
              <a:lnSpc>
                <a:spcPct val="100000"/>
              </a:lnSpc>
              <a:spcAft>
                <a:spcPts val="600"/>
              </a:spcAft>
              <a:defRPr/>
            </a:pPr>
            <a:r>
              <a:rPr lang="en-US" sz="2800" dirty="0">
                <a:solidFill>
                  <a:sysClr val="windowText" lastClr="000000"/>
                </a:solidFill>
                <a:latin typeface="+mn-lt"/>
              </a:rPr>
              <a:t>Once you have completed testing, the DTC must </a:t>
            </a:r>
            <a:r>
              <a:rPr lang="en-US" sz="2800" b="1" dirty="0">
                <a:solidFill>
                  <a:sysClr val="windowText" lastClr="000000"/>
                </a:solidFill>
                <a:latin typeface="+mn-lt"/>
              </a:rPr>
              <a:t>complete </a:t>
            </a:r>
            <a:r>
              <a:rPr lang="en-US" sz="2800" dirty="0">
                <a:solidFill>
                  <a:sysClr val="windowText" lastClr="000000"/>
                </a:solidFill>
                <a:latin typeface="+mn-lt"/>
              </a:rPr>
              <a:t>the</a:t>
            </a:r>
            <a:r>
              <a:rPr lang="en-US" sz="2800" b="1" dirty="0">
                <a:solidFill>
                  <a:sysClr val="windowText" lastClr="000000"/>
                </a:solidFill>
                <a:latin typeface="+mn-lt"/>
              </a:rPr>
              <a:t> Post-Test Certification Form </a:t>
            </a:r>
            <a:r>
              <a:rPr lang="en-US" sz="2800" dirty="0">
                <a:solidFill>
                  <a:sysClr val="windowText" lastClr="000000"/>
                </a:solidFill>
                <a:latin typeface="+mn-lt"/>
              </a:rPr>
              <a:t>for each school in the district and </a:t>
            </a:r>
            <a:r>
              <a:rPr lang="en-US" sz="2800" b="1" dirty="0">
                <a:solidFill>
                  <a:sysClr val="windowText" lastClr="000000"/>
                </a:solidFill>
                <a:latin typeface="+mn-lt"/>
              </a:rPr>
              <a:t>upload</a:t>
            </a:r>
            <a:r>
              <a:rPr lang="en-US" sz="2800" dirty="0">
                <a:solidFill>
                  <a:sysClr val="windowText" lastClr="000000"/>
                </a:solidFill>
                <a:latin typeface="+mn-lt"/>
              </a:rPr>
              <a:t> them to PAN.</a:t>
            </a:r>
            <a:endParaRPr lang="en-US" sz="2800" dirty="0">
              <a:solidFill>
                <a:sysClr val="windowText" lastClr="000000"/>
              </a:solidFill>
              <a:latin typeface="+mn-lt"/>
              <a:cs typeface="Calibri"/>
            </a:endParaRPr>
          </a:p>
        </p:txBody>
      </p:sp>
      <p:sp>
        <p:nvSpPr>
          <p:cNvPr id="4" name="Slide Number Placeholder 3">
            <a:extLst>
              <a:ext uri="{FF2B5EF4-FFF2-40B4-BE49-F238E27FC236}">
                <a16:creationId xmlns:a16="http://schemas.microsoft.com/office/drawing/2014/main" id="{5149692A-E3D2-4CDE-9AF3-5A0B1DC2EF4C}"/>
              </a:ext>
            </a:extLst>
          </p:cNvPr>
          <p:cNvSpPr>
            <a:spLocks noGrp="1"/>
          </p:cNvSpPr>
          <p:nvPr>
            <p:ph type="sldNum" sz="quarter" idx="10"/>
          </p:nvPr>
        </p:nvSpPr>
        <p:spPr/>
        <p:txBody>
          <a:bodyPr/>
          <a:lstStyle/>
          <a:p>
            <a:fld id="{A3D1C70C-36A2-44FC-A083-98959550CFF4}" type="slidenum">
              <a:rPr lang="en-US" smtClean="0"/>
              <a:pPr/>
              <a:t>53</a:t>
            </a:fld>
            <a:endParaRPr lang="en-US"/>
          </a:p>
        </p:txBody>
      </p:sp>
    </p:spTree>
    <p:extLst>
      <p:ext uri="{BB962C8B-B14F-4D97-AF65-F5344CB8AC3E}">
        <p14:creationId xmlns:p14="http://schemas.microsoft.com/office/powerpoint/2010/main" val="37985851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68EFD-2621-4B81-883C-85E44D4C92DE}"/>
              </a:ext>
            </a:extLst>
          </p:cNvPr>
          <p:cNvSpPr>
            <a:spLocks noGrp="1"/>
          </p:cNvSpPr>
          <p:nvPr>
            <p:ph type="title"/>
          </p:nvPr>
        </p:nvSpPr>
        <p:spPr/>
        <p:txBody>
          <a:bodyPr/>
          <a:lstStyle/>
          <a:p>
            <a:r>
              <a:rPr lang="en-US" i="0">
                <a:effectLst/>
                <a:latin typeface="+mj-lt"/>
              </a:rPr>
              <a:t>Not Tested and Void Codes</a:t>
            </a:r>
            <a:endParaRPr lang="en-US">
              <a:latin typeface="+mj-lt"/>
            </a:endParaRPr>
          </a:p>
        </p:txBody>
      </p:sp>
      <p:sp>
        <p:nvSpPr>
          <p:cNvPr id="3" name="Text Placeholder 2">
            <a:extLst>
              <a:ext uri="{FF2B5EF4-FFF2-40B4-BE49-F238E27FC236}">
                <a16:creationId xmlns:a16="http://schemas.microsoft.com/office/drawing/2014/main" id="{A58DDC7C-EE6E-47AA-9069-E6A75357BC3D}"/>
              </a:ext>
            </a:extLst>
          </p:cNvPr>
          <p:cNvSpPr>
            <a:spLocks noGrp="1"/>
          </p:cNvSpPr>
          <p:nvPr>
            <p:ph type="body" sz="quarter" idx="11"/>
          </p:nvPr>
        </p:nvSpPr>
        <p:spPr>
          <a:xfrm>
            <a:off x="171451" y="1222375"/>
            <a:ext cx="11849100" cy="4962115"/>
          </a:xfrm>
        </p:spPr>
        <p:txBody>
          <a:bodyPr>
            <a:normAutofit fontScale="62500" lnSpcReduction="20000"/>
          </a:bodyPr>
          <a:lstStyle/>
          <a:p>
            <a:pPr marL="0" lvl="0" indent="0" defTabSz="914377">
              <a:lnSpc>
                <a:spcPct val="120000"/>
              </a:lnSpc>
              <a:spcAft>
                <a:spcPts val="0"/>
              </a:spcAft>
              <a:buNone/>
              <a:defRPr/>
            </a:pPr>
            <a:r>
              <a:rPr lang="en-US" sz="2900" b="1">
                <a:solidFill>
                  <a:sysClr val="windowText" lastClr="000000"/>
                </a:solidFill>
                <a:latin typeface="+mn-lt"/>
              </a:rPr>
              <a:t>Not Tested Codes</a:t>
            </a:r>
            <a:r>
              <a:rPr lang="en-US" sz="2900">
                <a:solidFill>
                  <a:sysClr val="windowText" lastClr="000000"/>
                </a:solidFill>
                <a:latin typeface="+mn-lt"/>
              </a:rPr>
              <a:t> are to be used when a student has never logged into TestNav. A validation rule will require users to remove the Not Tested code should the student need to test. The Not Tested Reasons are:</a:t>
            </a:r>
            <a:endParaRPr lang="en-US" sz="2900">
              <a:solidFill>
                <a:sysClr val="windowText" lastClr="000000"/>
              </a:solidFill>
              <a:latin typeface="+mn-lt"/>
              <a:cs typeface="Calibri"/>
            </a:endParaRPr>
          </a:p>
          <a:p>
            <a:pPr marL="685165" lvl="1" indent="-227965" defTabSz="914377">
              <a:lnSpc>
                <a:spcPct val="120000"/>
              </a:lnSpc>
              <a:spcBef>
                <a:spcPts val="1000"/>
              </a:spcBef>
              <a:spcAft>
                <a:spcPts val="600"/>
              </a:spcAft>
              <a:defRPr/>
            </a:pPr>
            <a:r>
              <a:rPr lang="en-US" sz="2900">
                <a:solidFill>
                  <a:sysClr val="windowText" lastClr="000000"/>
                </a:solidFill>
                <a:latin typeface="+mn-lt"/>
              </a:rPr>
              <a:t>01 - Absent</a:t>
            </a:r>
            <a:endParaRPr lang="en-US" sz="2900">
              <a:solidFill>
                <a:sysClr val="windowText" lastClr="000000"/>
              </a:solidFill>
              <a:latin typeface="+mn-lt"/>
              <a:cs typeface="Calibri"/>
            </a:endParaRPr>
          </a:p>
          <a:p>
            <a:pPr marL="685165" lvl="1" indent="-227965" defTabSz="914377">
              <a:lnSpc>
                <a:spcPct val="120000"/>
              </a:lnSpc>
              <a:spcBef>
                <a:spcPts val="1000"/>
              </a:spcBef>
              <a:spcAft>
                <a:spcPts val="600"/>
              </a:spcAft>
              <a:defRPr/>
            </a:pPr>
            <a:r>
              <a:rPr lang="en-US" sz="2900">
                <a:solidFill>
                  <a:sysClr val="windowText" lastClr="000000"/>
                </a:solidFill>
                <a:latin typeface="+mn-lt"/>
              </a:rPr>
              <a:t>02 - Medical emergency</a:t>
            </a:r>
            <a:endParaRPr lang="en-US" sz="2900">
              <a:solidFill>
                <a:sysClr val="windowText" lastClr="000000"/>
              </a:solidFill>
              <a:latin typeface="+mn-lt"/>
              <a:cs typeface="Calibri"/>
            </a:endParaRPr>
          </a:p>
          <a:p>
            <a:pPr marL="685165" lvl="1" indent="-227965" defTabSz="914377">
              <a:lnSpc>
                <a:spcPct val="120000"/>
              </a:lnSpc>
              <a:spcBef>
                <a:spcPts val="1000"/>
              </a:spcBef>
              <a:spcAft>
                <a:spcPts val="1800"/>
              </a:spcAft>
              <a:defRPr/>
            </a:pPr>
            <a:r>
              <a:rPr lang="en-US" sz="2900">
                <a:solidFill>
                  <a:sysClr val="windowText" lastClr="000000"/>
                </a:solidFill>
                <a:latin typeface="+mn-lt"/>
              </a:rPr>
              <a:t>03 - Other (refusal)</a:t>
            </a:r>
            <a:endParaRPr lang="en-US" sz="2900">
              <a:solidFill>
                <a:sysClr val="windowText" lastClr="000000"/>
              </a:solidFill>
              <a:latin typeface="+mn-lt"/>
              <a:cs typeface="Calibri"/>
            </a:endParaRPr>
          </a:p>
          <a:p>
            <a:pPr marL="0" lvl="0" indent="0" defTabSz="914377">
              <a:lnSpc>
                <a:spcPct val="120000"/>
              </a:lnSpc>
              <a:spcAft>
                <a:spcPts val="0"/>
              </a:spcAft>
              <a:buNone/>
              <a:defRPr/>
            </a:pPr>
            <a:r>
              <a:rPr lang="en-US" sz="2900" b="1">
                <a:solidFill>
                  <a:sysClr val="windowText" lastClr="000000"/>
                </a:solidFill>
                <a:latin typeface="+mn-lt"/>
              </a:rPr>
              <a:t>Void Test Score Codes </a:t>
            </a:r>
            <a:r>
              <a:rPr lang="en-US" sz="2900">
                <a:solidFill>
                  <a:sysClr val="windowText" lastClr="000000"/>
                </a:solidFill>
                <a:latin typeface="+mn-lt"/>
              </a:rPr>
              <a:t>are to be used when a student has logged into TestNav but did not complete testing. A validation rule will require users to void a test before a second test can be assigned for the same grade/subject. The Void Test Score Reasons are:</a:t>
            </a:r>
            <a:endParaRPr lang="en-US" sz="2900">
              <a:solidFill>
                <a:sysClr val="windowText" lastClr="000000"/>
              </a:solidFill>
              <a:latin typeface="+mn-lt"/>
              <a:cs typeface="Calibri"/>
            </a:endParaRPr>
          </a:p>
          <a:p>
            <a:pPr lvl="1">
              <a:lnSpc>
                <a:spcPct val="120000"/>
              </a:lnSpc>
              <a:spcBef>
                <a:spcPts val="1000"/>
              </a:spcBef>
              <a:spcAft>
                <a:spcPts val="600"/>
              </a:spcAft>
              <a:defRPr/>
            </a:pPr>
            <a:r>
              <a:rPr lang="en-US" sz="2900">
                <a:solidFill>
                  <a:sysClr val="windowText" lastClr="000000"/>
                </a:solidFill>
                <a:latin typeface="+mn-lt"/>
              </a:rPr>
              <a:t>01 - Student Cheating</a:t>
            </a:r>
            <a:endParaRPr lang="en-US" sz="2900">
              <a:solidFill>
                <a:sysClr val="windowText" lastClr="000000"/>
              </a:solidFill>
              <a:latin typeface="+mn-lt"/>
              <a:cs typeface="Calibri"/>
            </a:endParaRPr>
          </a:p>
          <a:p>
            <a:pPr lvl="1">
              <a:lnSpc>
                <a:spcPct val="120000"/>
              </a:lnSpc>
              <a:spcBef>
                <a:spcPts val="1000"/>
              </a:spcBef>
              <a:spcAft>
                <a:spcPts val="600"/>
              </a:spcAft>
              <a:defRPr/>
            </a:pPr>
            <a:r>
              <a:rPr lang="en-US" sz="2900">
                <a:solidFill>
                  <a:sysClr val="windowText" lastClr="000000"/>
                </a:solidFill>
                <a:latin typeface="+mn-lt"/>
              </a:rPr>
              <a:t>02 - Security Breach</a:t>
            </a:r>
            <a:endParaRPr lang="en-US" sz="2900">
              <a:solidFill>
                <a:sysClr val="windowText" lastClr="000000"/>
              </a:solidFill>
              <a:latin typeface="+mn-lt"/>
              <a:cs typeface="Calibri"/>
            </a:endParaRPr>
          </a:p>
          <a:p>
            <a:pPr lvl="1">
              <a:lnSpc>
                <a:spcPct val="120000"/>
              </a:lnSpc>
              <a:spcBef>
                <a:spcPts val="1000"/>
              </a:spcBef>
              <a:spcAft>
                <a:spcPts val="600"/>
              </a:spcAft>
              <a:defRPr/>
            </a:pPr>
            <a:r>
              <a:rPr lang="en-US" sz="2900">
                <a:solidFill>
                  <a:sysClr val="windowText" lastClr="000000"/>
                </a:solidFill>
                <a:latin typeface="+mn-lt"/>
              </a:rPr>
              <a:t>03 - Other (refusal, wrong form, off-grade level, off-course, accommodation/ accessibility feature provided or not provided in error)</a:t>
            </a:r>
            <a:endParaRPr lang="en-US" sz="2900">
              <a:solidFill>
                <a:sysClr val="windowText" lastClr="000000"/>
              </a:solidFill>
              <a:latin typeface="+mn-lt"/>
              <a:cs typeface="Calibri"/>
            </a:endParaRPr>
          </a:p>
          <a:p>
            <a:endParaRPr lang="en-US"/>
          </a:p>
        </p:txBody>
      </p:sp>
      <p:sp>
        <p:nvSpPr>
          <p:cNvPr id="4" name="Slide Number Placeholder 3">
            <a:extLst>
              <a:ext uri="{FF2B5EF4-FFF2-40B4-BE49-F238E27FC236}">
                <a16:creationId xmlns:a16="http://schemas.microsoft.com/office/drawing/2014/main" id="{C363D443-9586-4B06-A6FA-33325CC73634}"/>
              </a:ext>
            </a:extLst>
          </p:cNvPr>
          <p:cNvSpPr>
            <a:spLocks noGrp="1"/>
          </p:cNvSpPr>
          <p:nvPr>
            <p:ph type="sldNum" sz="quarter" idx="10"/>
          </p:nvPr>
        </p:nvSpPr>
        <p:spPr/>
        <p:txBody>
          <a:bodyPr/>
          <a:lstStyle/>
          <a:p>
            <a:fld id="{A3D1C70C-36A2-44FC-A083-98959550CFF4}" type="slidenum">
              <a:rPr lang="en-US" smtClean="0"/>
              <a:pPr/>
              <a:t>54</a:t>
            </a:fld>
            <a:endParaRPr lang="en-US"/>
          </a:p>
        </p:txBody>
      </p:sp>
    </p:spTree>
    <p:extLst>
      <p:ext uri="{BB962C8B-B14F-4D97-AF65-F5344CB8AC3E}">
        <p14:creationId xmlns:p14="http://schemas.microsoft.com/office/powerpoint/2010/main" val="26121009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E259-90C6-433E-B3AC-D4B048A6910F}"/>
              </a:ext>
            </a:extLst>
          </p:cNvPr>
          <p:cNvSpPr>
            <a:spLocks noGrp="1"/>
          </p:cNvSpPr>
          <p:nvPr>
            <p:ph type="title"/>
          </p:nvPr>
        </p:nvSpPr>
        <p:spPr/>
        <p:txBody>
          <a:bodyPr/>
          <a:lstStyle/>
          <a:p>
            <a:r>
              <a:rPr lang="en-US" i="0">
                <a:effectLst/>
                <a:latin typeface="+mj-lt"/>
              </a:rPr>
              <a:t>Paper Test Transcription</a:t>
            </a:r>
            <a:endParaRPr lang="en-US">
              <a:latin typeface="+mj-lt"/>
            </a:endParaRPr>
          </a:p>
        </p:txBody>
      </p:sp>
      <p:sp>
        <p:nvSpPr>
          <p:cNvPr id="3" name="Text Placeholder 2">
            <a:extLst>
              <a:ext uri="{FF2B5EF4-FFF2-40B4-BE49-F238E27FC236}">
                <a16:creationId xmlns:a16="http://schemas.microsoft.com/office/drawing/2014/main" id="{A21384CA-B9EF-43F3-B6D9-9C273FF40AEA}"/>
              </a:ext>
            </a:extLst>
          </p:cNvPr>
          <p:cNvSpPr>
            <a:spLocks noGrp="1"/>
          </p:cNvSpPr>
          <p:nvPr>
            <p:ph type="body" sz="quarter" idx="11"/>
          </p:nvPr>
        </p:nvSpPr>
        <p:spPr/>
        <p:txBody>
          <a:bodyPr>
            <a:normAutofit lnSpcReduction="10000"/>
          </a:bodyPr>
          <a:lstStyle/>
          <a:p>
            <a:pPr marL="0" lvl="0" indent="0" defTabSz="914377" fontAlgn="base">
              <a:lnSpc>
                <a:spcPct val="100000"/>
              </a:lnSpc>
              <a:spcAft>
                <a:spcPts val="1800"/>
              </a:spcAft>
              <a:buNone/>
              <a:defRPr/>
            </a:pPr>
            <a:r>
              <a:rPr lang="en-US" sz="2800" dirty="0">
                <a:solidFill>
                  <a:sysClr val="windowText" lastClr="000000"/>
                </a:solidFill>
                <a:latin typeface="+mn-lt"/>
              </a:rPr>
              <a:t>All paper tests must be transcribed in TestNav </a:t>
            </a:r>
            <a:r>
              <a:rPr lang="en-US" sz="2800" b="1" dirty="0">
                <a:solidFill>
                  <a:sysClr val="windowText" lastClr="000000"/>
                </a:solidFill>
                <a:latin typeface="+mn-lt"/>
              </a:rPr>
              <a:t>no later than October 21, 2022</a:t>
            </a:r>
            <a:r>
              <a:rPr lang="en-US" sz="2800" dirty="0">
                <a:solidFill>
                  <a:sysClr val="windowText" lastClr="000000"/>
                </a:solidFill>
                <a:latin typeface="+mn-lt"/>
              </a:rPr>
              <a:t>. Districts are strongly encouraged to complete paper testing </a:t>
            </a:r>
            <a:r>
              <a:rPr lang="en-US" sz="2800" b="1" dirty="0">
                <a:solidFill>
                  <a:sysClr val="windowText" lastClr="000000"/>
                </a:solidFill>
                <a:latin typeface="+mn-lt"/>
              </a:rPr>
              <a:t>prior to </a:t>
            </a:r>
            <a:r>
              <a:rPr lang="en-US" sz="2800" dirty="0">
                <a:solidFill>
                  <a:sysClr val="windowText" lastClr="000000"/>
                </a:solidFill>
                <a:latin typeface="+mn-lt"/>
              </a:rPr>
              <a:t>October 21 to ensure there is enough time to complete transcription.</a:t>
            </a:r>
          </a:p>
          <a:p>
            <a:pPr marL="228594" lvl="0" indent="-228594" defTabSz="914377" fontAlgn="base">
              <a:lnSpc>
                <a:spcPct val="100000"/>
              </a:lnSpc>
              <a:spcAft>
                <a:spcPts val="600"/>
              </a:spcAft>
              <a:defRPr/>
            </a:pPr>
            <a:r>
              <a:rPr lang="en-US" sz="2800" dirty="0">
                <a:solidFill>
                  <a:sysClr val="windowText" lastClr="000000"/>
                </a:solidFill>
                <a:latin typeface="+mn-lt"/>
              </a:rPr>
              <a:t>At least two people must be present during transcription.</a:t>
            </a:r>
          </a:p>
          <a:p>
            <a:pPr marL="228594" lvl="0" indent="-228594" defTabSz="914377" fontAlgn="base">
              <a:lnSpc>
                <a:spcPct val="100000"/>
              </a:lnSpc>
              <a:spcAft>
                <a:spcPts val="600"/>
              </a:spcAft>
              <a:defRPr/>
            </a:pPr>
            <a:r>
              <a:rPr lang="en-US" sz="2800" dirty="0">
                <a:solidFill>
                  <a:sysClr val="windowText" lastClr="000000"/>
                </a:solidFill>
                <a:latin typeface="+mn-lt"/>
              </a:rPr>
              <a:t>It is highly recommended that one of the two people be a DTC or STC.</a:t>
            </a:r>
          </a:p>
          <a:p>
            <a:pPr marL="228594" lvl="0" indent="-228594" defTabSz="914377" fontAlgn="base">
              <a:lnSpc>
                <a:spcPct val="100000"/>
              </a:lnSpc>
              <a:spcAft>
                <a:spcPts val="600"/>
              </a:spcAft>
              <a:defRPr/>
            </a:pPr>
            <a:r>
              <a:rPr lang="en-US" sz="2800" dirty="0">
                <a:solidFill>
                  <a:sysClr val="windowText" lastClr="000000"/>
                </a:solidFill>
                <a:latin typeface="+mn-lt"/>
              </a:rPr>
              <a:t>Additional guidelines and directions on how to transcribe a test can be found in the PBT User Guide, located on the </a:t>
            </a:r>
            <a:r>
              <a:rPr lang="en-US" sz="2800" u="sng" dirty="0">
                <a:solidFill>
                  <a:sysClr val="windowText" lastClr="000000"/>
                </a:solidFill>
                <a:latin typeface="+mn-lt"/>
                <a:hlinkClick r:id="rId3"/>
              </a:rPr>
              <a:t>New Jersey Assessments Resource Center</a:t>
            </a:r>
            <a:r>
              <a:rPr lang="en-US" sz="2800" dirty="0">
                <a:solidFill>
                  <a:sysClr val="windowText" lastClr="000000"/>
                </a:solidFill>
                <a:latin typeface="+mn-lt"/>
              </a:rPr>
              <a:t> under Start Strong.</a:t>
            </a:r>
          </a:p>
        </p:txBody>
      </p:sp>
      <p:sp>
        <p:nvSpPr>
          <p:cNvPr id="4" name="Slide Number Placeholder 3">
            <a:extLst>
              <a:ext uri="{FF2B5EF4-FFF2-40B4-BE49-F238E27FC236}">
                <a16:creationId xmlns:a16="http://schemas.microsoft.com/office/drawing/2014/main" id="{CC9A4409-A04A-43BA-BD89-A10789B42DBB}"/>
              </a:ext>
            </a:extLst>
          </p:cNvPr>
          <p:cNvSpPr>
            <a:spLocks noGrp="1"/>
          </p:cNvSpPr>
          <p:nvPr>
            <p:ph type="sldNum" sz="quarter" idx="10"/>
          </p:nvPr>
        </p:nvSpPr>
        <p:spPr/>
        <p:txBody>
          <a:bodyPr/>
          <a:lstStyle/>
          <a:p>
            <a:fld id="{A3D1C70C-36A2-44FC-A083-98959550CFF4}" type="slidenum">
              <a:rPr lang="en-US" smtClean="0"/>
              <a:pPr/>
              <a:t>55</a:t>
            </a:fld>
            <a:endParaRPr lang="en-US"/>
          </a:p>
        </p:txBody>
      </p:sp>
    </p:spTree>
    <p:extLst>
      <p:ext uri="{BB962C8B-B14F-4D97-AF65-F5344CB8AC3E}">
        <p14:creationId xmlns:p14="http://schemas.microsoft.com/office/powerpoint/2010/main" val="2117394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43F9F-3862-4308-894C-EFC1744D03AD}"/>
              </a:ext>
            </a:extLst>
          </p:cNvPr>
          <p:cNvSpPr>
            <a:spLocks noGrp="1"/>
          </p:cNvSpPr>
          <p:nvPr>
            <p:ph type="title"/>
          </p:nvPr>
        </p:nvSpPr>
        <p:spPr/>
        <p:txBody>
          <a:bodyPr/>
          <a:lstStyle/>
          <a:p>
            <a:r>
              <a:rPr lang="en-US" i="0">
                <a:effectLst/>
                <a:latin typeface="+mj-lt"/>
              </a:rPr>
              <a:t>Test Materials</a:t>
            </a:r>
            <a:endParaRPr lang="en-US">
              <a:latin typeface="+mj-lt"/>
            </a:endParaRPr>
          </a:p>
        </p:txBody>
      </p:sp>
      <p:sp>
        <p:nvSpPr>
          <p:cNvPr id="3" name="Text Placeholder 2">
            <a:extLst>
              <a:ext uri="{FF2B5EF4-FFF2-40B4-BE49-F238E27FC236}">
                <a16:creationId xmlns:a16="http://schemas.microsoft.com/office/drawing/2014/main" id="{BC1CE2F1-C32F-4ACC-BF7F-4BE0600155E7}"/>
              </a:ext>
            </a:extLst>
          </p:cNvPr>
          <p:cNvSpPr>
            <a:spLocks noGrp="1"/>
          </p:cNvSpPr>
          <p:nvPr>
            <p:ph type="body" sz="quarter" idx="11"/>
          </p:nvPr>
        </p:nvSpPr>
        <p:spPr>
          <a:xfrm>
            <a:off x="171450" y="1126475"/>
            <a:ext cx="11849100" cy="4959693"/>
          </a:xfrm>
        </p:spPr>
        <p:txBody>
          <a:bodyPr>
            <a:normAutofit fontScale="40000" lnSpcReduction="20000"/>
          </a:bodyPr>
          <a:lstStyle/>
          <a:p>
            <a:pPr marL="0" lvl="0" indent="0" defTabSz="914377" fontAlgn="base">
              <a:lnSpc>
                <a:spcPct val="120000"/>
              </a:lnSpc>
              <a:spcAft>
                <a:spcPts val="1800"/>
              </a:spcAft>
              <a:buNone/>
              <a:defRPr/>
            </a:pPr>
            <a:r>
              <a:rPr lang="en-US" sz="4500">
                <a:solidFill>
                  <a:sysClr val="windowText" lastClr="000000"/>
                </a:solidFill>
                <a:latin typeface="+mn-lt"/>
              </a:rPr>
              <a:t>Test materials for Start Strong are </a:t>
            </a:r>
            <a:r>
              <a:rPr lang="en-US" sz="4500" b="1">
                <a:solidFill>
                  <a:sysClr val="windowText" lastClr="000000"/>
                </a:solidFill>
                <a:latin typeface="+mn-lt"/>
              </a:rPr>
              <a:t>destroyed locally </a:t>
            </a:r>
            <a:r>
              <a:rPr lang="en-US" sz="4500">
                <a:solidFill>
                  <a:sysClr val="windowText" lastClr="000000"/>
                </a:solidFill>
                <a:latin typeface="+mn-lt"/>
              </a:rPr>
              <a:t>and </a:t>
            </a:r>
            <a:r>
              <a:rPr lang="en-US" sz="4500" b="1">
                <a:solidFill>
                  <a:sysClr val="windowText" lastClr="000000"/>
                </a:solidFill>
                <a:latin typeface="+mn-lt"/>
              </a:rPr>
              <a:t>not returned to test vendors</a:t>
            </a:r>
            <a:r>
              <a:rPr lang="en-US" sz="4500">
                <a:solidFill>
                  <a:sysClr val="windowText" lastClr="000000"/>
                </a:solidFill>
                <a:latin typeface="+mn-lt"/>
              </a:rPr>
              <a:t>.</a:t>
            </a:r>
          </a:p>
          <a:p>
            <a:pPr marL="0" lvl="0" indent="0" defTabSz="914377" fontAlgn="base">
              <a:lnSpc>
                <a:spcPct val="120000"/>
              </a:lnSpc>
              <a:spcAft>
                <a:spcPts val="0"/>
              </a:spcAft>
              <a:buNone/>
              <a:defRPr/>
            </a:pPr>
            <a:r>
              <a:rPr lang="en-US" sz="4500">
                <a:solidFill>
                  <a:sysClr val="windowText" lastClr="000000"/>
                </a:solidFill>
                <a:latin typeface="+mn-lt"/>
              </a:rPr>
              <a:t>Materials that </a:t>
            </a:r>
            <a:r>
              <a:rPr lang="en-US" sz="4500" b="1">
                <a:solidFill>
                  <a:sysClr val="windowText" lastClr="000000"/>
                </a:solidFill>
                <a:latin typeface="+mn-lt"/>
              </a:rPr>
              <a:t>must be securely destroyed </a:t>
            </a:r>
            <a:r>
              <a:rPr lang="en-US" sz="4500">
                <a:solidFill>
                  <a:sysClr val="windowText" lastClr="000000"/>
                </a:solidFill>
                <a:latin typeface="+mn-lt"/>
              </a:rPr>
              <a:t>include the following:</a:t>
            </a:r>
            <a:endParaRPr lang="en-US" sz="4500">
              <a:solidFill>
                <a:sysClr val="windowText" lastClr="000000"/>
              </a:solidFill>
              <a:latin typeface="+mn-lt"/>
              <a:cs typeface="Calibri"/>
            </a:endParaRPr>
          </a:p>
          <a:p>
            <a:pPr marL="685154" lvl="1" indent="-227965" fontAlgn="base">
              <a:lnSpc>
                <a:spcPct val="120000"/>
              </a:lnSpc>
              <a:spcBef>
                <a:spcPts val="1000"/>
              </a:spcBef>
              <a:spcAft>
                <a:spcPts val="600"/>
              </a:spcAft>
              <a:defRPr/>
            </a:pPr>
            <a:r>
              <a:rPr lang="en-US" sz="4500">
                <a:solidFill>
                  <a:sysClr val="windowText" lastClr="000000"/>
                </a:solidFill>
                <a:latin typeface="+mn-lt"/>
              </a:rPr>
              <a:t>Student testing tickets.</a:t>
            </a:r>
            <a:endParaRPr lang="en-US" sz="4500">
              <a:solidFill>
                <a:sysClr val="windowText" lastClr="000000"/>
              </a:solidFill>
              <a:latin typeface="+mn-lt"/>
              <a:cs typeface="Calibri"/>
            </a:endParaRPr>
          </a:p>
          <a:p>
            <a:pPr marL="685154" lvl="1" indent="-227965" fontAlgn="base">
              <a:lnSpc>
                <a:spcPct val="120000"/>
              </a:lnSpc>
              <a:spcBef>
                <a:spcPts val="1000"/>
              </a:spcBef>
              <a:spcAft>
                <a:spcPts val="600"/>
              </a:spcAft>
              <a:defRPr/>
            </a:pPr>
            <a:r>
              <a:rPr lang="en-US" sz="4500">
                <a:solidFill>
                  <a:sysClr val="windowText" lastClr="000000"/>
                </a:solidFill>
                <a:latin typeface="+mn-lt"/>
              </a:rPr>
              <a:t>Student rosters and any other reports or documents that contain personally identifiable student information.</a:t>
            </a:r>
            <a:endParaRPr lang="en-US" sz="4500">
              <a:solidFill>
                <a:sysClr val="windowText" lastClr="000000"/>
              </a:solidFill>
              <a:latin typeface="+mn-lt"/>
              <a:cs typeface="Calibri"/>
            </a:endParaRPr>
          </a:p>
          <a:p>
            <a:pPr marL="685154" lvl="1" indent="-227965" fontAlgn="base">
              <a:lnSpc>
                <a:spcPct val="120000"/>
              </a:lnSpc>
              <a:spcBef>
                <a:spcPts val="1000"/>
              </a:spcBef>
              <a:spcAft>
                <a:spcPts val="600"/>
              </a:spcAft>
              <a:defRPr/>
            </a:pPr>
            <a:r>
              <a:rPr lang="en-US" sz="4500">
                <a:solidFill>
                  <a:sysClr val="windowText" lastClr="000000"/>
                </a:solidFill>
                <a:latin typeface="+mn-lt"/>
              </a:rPr>
              <a:t>Scratch paper written on by students.</a:t>
            </a:r>
            <a:endParaRPr lang="en-US" sz="4500">
              <a:solidFill>
                <a:sysClr val="windowText" lastClr="000000"/>
              </a:solidFill>
              <a:latin typeface="+mn-lt"/>
              <a:cs typeface="Calibri"/>
            </a:endParaRPr>
          </a:p>
          <a:p>
            <a:pPr marL="685154" lvl="1" indent="-227965" fontAlgn="base">
              <a:lnSpc>
                <a:spcPct val="120000"/>
              </a:lnSpc>
              <a:spcBef>
                <a:spcPts val="1000"/>
              </a:spcBef>
              <a:spcAft>
                <a:spcPts val="600"/>
              </a:spcAft>
              <a:defRPr/>
            </a:pPr>
            <a:r>
              <a:rPr lang="en-US" sz="4500">
                <a:solidFill>
                  <a:sysClr val="windowText" lastClr="000000"/>
                </a:solidFill>
                <a:latin typeface="+mn-lt"/>
              </a:rPr>
              <a:t>Start Strong Mathematics reference sheets and science periodic tables written on by students.</a:t>
            </a:r>
            <a:endParaRPr lang="en-US" sz="4500">
              <a:solidFill>
                <a:sysClr val="windowText" lastClr="000000"/>
              </a:solidFill>
              <a:latin typeface="+mn-lt"/>
              <a:cs typeface="Calibri"/>
            </a:endParaRPr>
          </a:p>
          <a:p>
            <a:pPr marL="685154" lvl="1" indent="-227965" fontAlgn="base">
              <a:lnSpc>
                <a:spcPct val="120000"/>
              </a:lnSpc>
              <a:spcBef>
                <a:spcPts val="1000"/>
              </a:spcBef>
              <a:spcAft>
                <a:spcPts val="600"/>
              </a:spcAft>
              <a:defRPr/>
            </a:pPr>
            <a:r>
              <a:rPr lang="en-US" sz="4500">
                <a:solidFill>
                  <a:sysClr val="windowText" lastClr="000000"/>
                </a:solidFill>
                <a:latin typeface="+mn-lt"/>
              </a:rPr>
              <a:t>Regular print test booklets that are locally printed from PAN.</a:t>
            </a:r>
            <a:endParaRPr lang="en-US" sz="4500">
              <a:solidFill>
                <a:sysClr val="windowText" lastClr="000000"/>
              </a:solidFill>
              <a:latin typeface="+mn-lt"/>
              <a:cs typeface="Calibri"/>
            </a:endParaRPr>
          </a:p>
          <a:p>
            <a:pPr marL="685154" lvl="1" indent="-227965" fontAlgn="base">
              <a:lnSpc>
                <a:spcPct val="120000"/>
              </a:lnSpc>
              <a:spcBef>
                <a:spcPts val="1000"/>
              </a:spcBef>
              <a:spcAft>
                <a:spcPts val="600"/>
              </a:spcAft>
              <a:defRPr/>
            </a:pPr>
            <a:r>
              <a:rPr lang="en-US" sz="4500">
                <a:solidFill>
                  <a:sysClr val="windowText" lastClr="000000"/>
                </a:solidFill>
                <a:latin typeface="+mn-lt"/>
              </a:rPr>
              <a:t>Vendor-supplied braille and large-print materials.</a:t>
            </a:r>
            <a:endParaRPr lang="en-US" sz="4500">
              <a:solidFill>
                <a:sysClr val="windowText" lastClr="000000"/>
              </a:solidFill>
              <a:latin typeface="+mn-lt"/>
              <a:cs typeface="Calibri"/>
            </a:endParaRPr>
          </a:p>
          <a:p>
            <a:pPr marL="685154" lvl="1" indent="-227965" fontAlgn="base">
              <a:lnSpc>
                <a:spcPct val="120000"/>
              </a:lnSpc>
              <a:spcBef>
                <a:spcPts val="1000"/>
              </a:spcBef>
              <a:spcAft>
                <a:spcPts val="600"/>
              </a:spcAft>
              <a:defRPr/>
            </a:pPr>
            <a:r>
              <a:rPr lang="en-US" sz="4500">
                <a:solidFill>
                  <a:sysClr val="windowText" lastClr="000000"/>
                </a:solidFill>
                <a:latin typeface="+mn-lt"/>
              </a:rPr>
              <a:t>All accommodated responses captured on paper or an electronic device after they have been transcribed into TestNav.</a:t>
            </a:r>
            <a:endParaRPr lang="en-US" sz="4500">
              <a:solidFill>
                <a:sysClr val="windowText" lastClr="000000"/>
              </a:solidFill>
              <a:latin typeface="+mn-lt"/>
              <a:cs typeface="Calibri"/>
            </a:endParaRPr>
          </a:p>
        </p:txBody>
      </p:sp>
      <p:sp>
        <p:nvSpPr>
          <p:cNvPr id="4" name="Slide Number Placeholder 3">
            <a:extLst>
              <a:ext uri="{FF2B5EF4-FFF2-40B4-BE49-F238E27FC236}">
                <a16:creationId xmlns:a16="http://schemas.microsoft.com/office/drawing/2014/main" id="{14C7EE6A-A998-46BD-85AD-74C4A3E6B1BE}"/>
              </a:ext>
            </a:extLst>
          </p:cNvPr>
          <p:cNvSpPr>
            <a:spLocks noGrp="1"/>
          </p:cNvSpPr>
          <p:nvPr>
            <p:ph type="sldNum" sz="quarter" idx="10"/>
          </p:nvPr>
        </p:nvSpPr>
        <p:spPr/>
        <p:txBody>
          <a:bodyPr/>
          <a:lstStyle/>
          <a:p>
            <a:fld id="{A3D1C70C-36A2-44FC-A083-98959550CFF4}" type="slidenum">
              <a:rPr lang="en-US" smtClean="0"/>
              <a:pPr/>
              <a:t>56</a:t>
            </a:fld>
            <a:endParaRPr lang="en-US"/>
          </a:p>
        </p:txBody>
      </p:sp>
    </p:spTree>
    <p:extLst>
      <p:ext uri="{BB962C8B-B14F-4D97-AF65-F5344CB8AC3E}">
        <p14:creationId xmlns:p14="http://schemas.microsoft.com/office/powerpoint/2010/main" val="10823753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E442F-03E9-4B1F-B0CF-641F1C9B58C7}"/>
              </a:ext>
            </a:extLst>
          </p:cNvPr>
          <p:cNvSpPr>
            <a:spLocks noGrp="1"/>
          </p:cNvSpPr>
          <p:nvPr>
            <p:ph type="title"/>
          </p:nvPr>
        </p:nvSpPr>
        <p:spPr/>
        <p:txBody>
          <a:bodyPr/>
          <a:lstStyle/>
          <a:p>
            <a:r>
              <a:rPr lang="en-US" i="0" dirty="0">
                <a:effectLst/>
                <a:latin typeface="+mj-lt"/>
              </a:rPr>
              <a:t>Training Confirmation</a:t>
            </a:r>
            <a:endParaRPr lang="en-US" dirty="0">
              <a:latin typeface="+mj-lt"/>
            </a:endParaRPr>
          </a:p>
        </p:txBody>
      </p:sp>
      <p:sp>
        <p:nvSpPr>
          <p:cNvPr id="9" name="Content Placeholder 2">
            <a:extLst>
              <a:ext uri="{FF2B5EF4-FFF2-40B4-BE49-F238E27FC236}">
                <a16:creationId xmlns:a16="http://schemas.microsoft.com/office/drawing/2014/main" id="{64F844DF-A281-4FD5-91D6-5F2B99D285B3}"/>
              </a:ext>
            </a:extLst>
          </p:cNvPr>
          <p:cNvSpPr txBox="1">
            <a:spLocks/>
          </p:cNvSpPr>
          <p:nvPr/>
        </p:nvSpPr>
        <p:spPr>
          <a:xfrm>
            <a:off x="436728" y="1260757"/>
            <a:ext cx="6512712" cy="4336486"/>
          </a:xfrm>
          <a:prstGeom prst="rect">
            <a:avLst/>
          </a:prstGeom>
        </p:spPr>
        <p:txBody>
          <a:bodyPr vert="horz" lIns="91440" tIns="45720" rIns="91440" bIns="45720" rtlCol="0" anchor="t">
            <a:noAutofit/>
          </a:bodyPr>
          <a:lstStyle>
            <a:lvl1pPr marL="228594" indent="-228594" algn="l" defTabSz="914377" rtl="0" eaLnBrk="1" latinLnBrk="0" hangingPunct="1">
              <a:lnSpc>
                <a:spcPct val="125000"/>
              </a:lnSpc>
              <a:spcBef>
                <a:spcPts val="1000"/>
              </a:spcBef>
              <a:spcAft>
                <a:spcPts val="600"/>
              </a:spcAft>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125000"/>
              </a:lnSpc>
              <a:spcBef>
                <a:spcPts val="500"/>
              </a:spcBef>
              <a:spcAft>
                <a:spcPts val="600"/>
              </a:spcAft>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125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125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125000"/>
              </a:lnSpc>
              <a:spcBef>
                <a:spcPts val="500"/>
              </a:spcBef>
              <a:spcAft>
                <a:spcPts val="600"/>
              </a:spcAft>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200">
                <a:ea typeface="+mn-lt"/>
                <a:cs typeface="Calibri" panose="020F0502020204030204" pitchFamily="34" charset="0"/>
              </a:rPr>
              <a:t>The NJDOE expects District Test and Technology Coordinators to familiarize themselves with the responsibilities associated with their roles, including training Test Administrators on the proper administration of the Start Strong assessments and ensuring the appropriate technology requirements are in place. District Test and Technology Coordinators must complete a survey to indicate completion of this self-training presentation.</a:t>
            </a:r>
          </a:p>
          <a:p>
            <a:pPr marL="0" indent="0">
              <a:lnSpc>
                <a:spcPct val="100000"/>
              </a:lnSpc>
              <a:buNone/>
            </a:pPr>
            <a:r>
              <a:rPr lang="en-US" sz="2200">
                <a:cs typeface="Calibri" panose="020F0502020204030204" pitchFamily="34" charset="0"/>
              </a:rPr>
              <a:t>Please scan the QR code or click on the link to complete the survey: </a:t>
            </a:r>
            <a:r>
              <a:rPr lang="en-US" sz="2200">
                <a:cs typeface="Calibri" panose="020F0502020204030204" pitchFamily="34" charset="0"/>
                <a:hlinkClick r:id="rId3"/>
              </a:rPr>
              <a:t>https://forms.office.com/r/P2Ygy2HtL2</a:t>
            </a:r>
            <a:r>
              <a:rPr lang="en-US" sz="2200">
                <a:cs typeface="Calibri" panose="020F0502020204030204" pitchFamily="34" charset="0"/>
              </a:rPr>
              <a:t>.</a:t>
            </a:r>
            <a:endParaRPr lang="en-US" sz="2200">
              <a:ea typeface="+mn-lt"/>
              <a:cs typeface="+mn-lt"/>
            </a:endParaRPr>
          </a:p>
        </p:txBody>
      </p:sp>
      <p:pic>
        <p:nvPicPr>
          <p:cNvPr id="4" name="Picture 3" descr="Qr code for training survey available at https://forms.office.com/r/P2Ygy2HtL2">
            <a:extLst>
              <a:ext uri="{FF2B5EF4-FFF2-40B4-BE49-F238E27FC236}">
                <a16:creationId xmlns:a16="http://schemas.microsoft.com/office/drawing/2014/main" id="{CAA415D9-3410-49C3-94B0-CD2948BC00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7753" y="1690688"/>
            <a:ext cx="3987734" cy="3987734"/>
          </a:xfrm>
          <a:prstGeom prst="rect">
            <a:avLst/>
          </a:prstGeom>
        </p:spPr>
      </p:pic>
      <p:sp>
        <p:nvSpPr>
          <p:cNvPr id="3" name="Slide Number Placeholder 2">
            <a:extLst>
              <a:ext uri="{FF2B5EF4-FFF2-40B4-BE49-F238E27FC236}">
                <a16:creationId xmlns:a16="http://schemas.microsoft.com/office/drawing/2014/main" id="{F360FAB3-9B30-40F1-A346-B840E19C681F}"/>
              </a:ext>
            </a:extLst>
          </p:cNvPr>
          <p:cNvSpPr>
            <a:spLocks noGrp="1"/>
          </p:cNvSpPr>
          <p:nvPr>
            <p:ph type="sldNum" sz="quarter" idx="10"/>
          </p:nvPr>
        </p:nvSpPr>
        <p:spPr/>
        <p:txBody>
          <a:bodyPr/>
          <a:lstStyle/>
          <a:p>
            <a:fld id="{A3D1C70C-36A2-44FC-A083-98959550CFF4}" type="slidenum">
              <a:rPr lang="en-US" smtClean="0"/>
              <a:pPr/>
              <a:t>57</a:t>
            </a:fld>
            <a:endParaRPr lang="en-US"/>
          </a:p>
        </p:txBody>
      </p:sp>
    </p:spTree>
    <p:extLst>
      <p:ext uri="{BB962C8B-B14F-4D97-AF65-F5344CB8AC3E}">
        <p14:creationId xmlns:p14="http://schemas.microsoft.com/office/powerpoint/2010/main" val="889163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4F85022-EDFF-4EDD-B667-A88593A32022}"/>
              </a:ext>
            </a:extLst>
          </p:cNvPr>
          <p:cNvSpPr>
            <a:spLocks noGrp="1"/>
          </p:cNvSpPr>
          <p:nvPr>
            <p:ph type="title"/>
          </p:nvPr>
        </p:nvSpPr>
        <p:spPr/>
        <p:txBody>
          <a:bodyPr/>
          <a:lstStyle/>
          <a:p>
            <a:r>
              <a:rPr lang="en-US"/>
              <a:t>Thank You!</a:t>
            </a:r>
          </a:p>
        </p:txBody>
      </p:sp>
      <p:sp>
        <p:nvSpPr>
          <p:cNvPr id="11" name="Website">
            <a:extLst>
              <a:ext uri="{FF2B5EF4-FFF2-40B4-BE49-F238E27FC236}">
                <a16:creationId xmlns:a16="http://schemas.microsoft.com/office/drawing/2014/main" id="{4E6DD0DE-325E-47CB-9D78-EE0FDE0A111F}"/>
              </a:ext>
            </a:extLst>
          </p:cNvPr>
          <p:cNvSpPr>
            <a:spLocks noGrp="1"/>
          </p:cNvSpPr>
          <p:nvPr>
            <p:ph idx="1"/>
          </p:nvPr>
        </p:nvSpPr>
        <p:spPr>
          <a:xfrm>
            <a:off x="0" y="1256859"/>
            <a:ext cx="12192000" cy="1031130"/>
          </a:xfrm>
        </p:spPr>
        <p:txBody>
          <a:bodyPr vert="horz" lIns="0" tIns="45720" rIns="91440" bIns="45720" rtlCol="0" anchor="t">
            <a:normAutofit/>
          </a:bodyPr>
          <a:lstStyle/>
          <a:p>
            <a:r>
              <a:rPr lang="en-US" sz="1800">
                <a:latin typeface="Palatino Linotype"/>
                <a:hlinkClick r:id="rId3"/>
              </a:rPr>
              <a:t>Office of Assessments Website</a:t>
            </a:r>
            <a:endParaRPr lang="en-US" sz="1800">
              <a:latin typeface="Palatino Linotype"/>
            </a:endParaRPr>
          </a:p>
          <a:p>
            <a:r>
              <a:rPr lang="en-US" sz="1800">
                <a:latin typeface="Palatino Linotype"/>
                <a:hlinkClick r:id="rId4"/>
              </a:rPr>
              <a:t>assessment@doe.nj.gov</a:t>
            </a:r>
            <a:endParaRPr lang="en-US" sz="1800">
              <a:latin typeface="Palatino Linotype"/>
            </a:endParaRPr>
          </a:p>
        </p:txBody>
      </p:sp>
      <p:sp>
        <p:nvSpPr>
          <p:cNvPr id="20" name="contact info">
            <a:extLst>
              <a:ext uri="{FF2B5EF4-FFF2-40B4-BE49-F238E27FC236}">
                <a16:creationId xmlns:a16="http://schemas.microsoft.com/office/drawing/2014/main" id="{ACF9ECBB-DEA9-4ED4-A2DA-7517CD788761}"/>
              </a:ext>
            </a:extLst>
          </p:cNvPr>
          <p:cNvSpPr>
            <a:spLocks noGrp="1"/>
          </p:cNvSpPr>
          <p:nvPr>
            <p:ph idx="13"/>
          </p:nvPr>
        </p:nvSpPr>
        <p:spPr>
          <a:xfrm>
            <a:off x="271217" y="2255842"/>
            <a:ext cx="11649559" cy="1950794"/>
          </a:xfrm>
        </p:spPr>
        <p:txBody>
          <a:bodyPr vert="horz" lIns="0" tIns="45720" rIns="0" bIns="45720" rtlCol="0" anchor="t">
            <a:noAutofit/>
          </a:bodyPr>
          <a:lstStyle/>
          <a:p>
            <a:r>
              <a:rPr lang="en-US" sz="1800">
                <a:latin typeface="Palatino Linotype"/>
              </a:rPr>
              <a:t>Pearson's technical support team is available to support districts prior to, during, and after the assessment administration window. District Test and Technology Coordinators may contact the helpdesk at any time for support. </a:t>
            </a:r>
          </a:p>
          <a:p>
            <a:r>
              <a:rPr lang="en-US" sz="1800">
                <a:latin typeface="Palatino Linotype"/>
                <a:hlinkClick r:id="rId5"/>
              </a:rPr>
              <a:t>Pearson Customer Support</a:t>
            </a:r>
            <a:endParaRPr lang="en-US" sz="1800">
              <a:latin typeface="Palatino Linotype"/>
            </a:endParaRPr>
          </a:p>
          <a:p>
            <a:r>
              <a:rPr lang="en-US" sz="1800">
                <a:latin typeface="Palatino Linotype"/>
              </a:rPr>
              <a:t>(888) 705-9416</a:t>
            </a:r>
            <a:endParaRPr lang="en-US" sz="1800"/>
          </a:p>
        </p:txBody>
      </p:sp>
      <p:sp>
        <p:nvSpPr>
          <p:cNvPr id="13" name="follow us">
            <a:extLst>
              <a:ext uri="{FF2B5EF4-FFF2-40B4-BE49-F238E27FC236}">
                <a16:creationId xmlns:a16="http://schemas.microsoft.com/office/drawing/2014/main" id="{77A7B8E1-EB02-481A-BD3A-59EA2A8BC5B0}"/>
              </a:ext>
            </a:extLst>
          </p:cNvPr>
          <p:cNvSpPr>
            <a:spLocks noGrp="1"/>
          </p:cNvSpPr>
          <p:nvPr>
            <p:ph idx="14"/>
          </p:nvPr>
        </p:nvSpPr>
        <p:spPr>
          <a:xfrm>
            <a:off x="0" y="4326087"/>
            <a:ext cx="12192000" cy="640081"/>
          </a:xfrm>
        </p:spPr>
        <p:txBody>
          <a:bodyPr vert="horz" lIns="0" tIns="45720" rIns="0" bIns="45720" rtlCol="0" anchor="t">
            <a:normAutofit/>
          </a:bodyPr>
          <a:lstStyle/>
          <a:p>
            <a:pPr>
              <a:spcBef>
                <a:spcPts val="0"/>
              </a:spcBef>
              <a:spcAft>
                <a:spcPts val="0"/>
              </a:spcAft>
            </a:pPr>
            <a:r>
              <a:rPr lang="en-US" sz="1800">
                <a:latin typeface="Palatino Linotype"/>
              </a:rPr>
              <a:t>Follow Us!</a:t>
            </a:r>
          </a:p>
        </p:txBody>
      </p:sp>
      <p:sp>
        <p:nvSpPr>
          <p:cNvPr id="14" name="Facebook">
            <a:extLst>
              <a:ext uri="{FF2B5EF4-FFF2-40B4-BE49-F238E27FC236}">
                <a16:creationId xmlns:a16="http://schemas.microsoft.com/office/drawing/2014/main" id="{0CBEF407-C3B6-4B85-8243-D0BA28E5B79E}"/>
              </a:ext>
            </a:extLst>
          </p:cNvPr>
          <p:cNvSpPr>
            <a:spLocks noGrp="1"/>
          </p:cNvSpPr>
          <p:nvPr>
            <p:ph type="body" sz="quarter" idx="15"/>
          </p:nvPr>
        </p:nvSpPr>
        <p:spPr/>
        <p:txBody>
          <a:bodyPr/>
          <a:lstStyle/>
          <a:p>
            <a:r>
              <a:rPr lang="en-US">
                <a:solidFill>
                  <a:srgbClr val="0000FF"/>
                </a:solidFill>
                <a:hlinkClick r:id="rId6">
                  <a:extLst>
                    <a:ext uri="{A12FA001-AC4F-418D-AE19-62706E023703}">
                      <ahyp:hlinkClr xmlns:ahyp="http://schemas.microsoft.com/office/drawing/2018/hyperlinkcolor" val="tx"/>
                    </a:ext>
                  </a:extLst>
                </a:hlinkClick>
              </a:rPr>
              <a:t>Facebook: </a:t>
            </a:r>
            <a:br>
              <a:rPr lang="en-US">
                <a:solidFill>
                  <a:srgbClr val="0000FF"/>
                </a:solidFill>
                <a:hlinkClick r:id="rId6">
                  <a:extLst>
                    <a:ext uri="{A12FA001-AC4F-418D-AE19-62706E023703}">
                      <ahyp:hlinkClr xmlns:ahyp="http://schemas.microsoft.com/office/drawing/2018/hyperlinkcolor" val="tx"/>
                    </a:ext>
                  </a:extLst>
                </a:hlinkClick>
              </a:rPr>
            </a:br>
            <a:r>
              <a:rPr lang="en-US">
                <a:solidFill>
                  <a:srgbClr val="0000FF"/>
                </a:solidFill>
                <a:hlinkClick r:id="rId6">
                  <a:extLst>
                    <a:ext uri="{A12FA001-AC4F-418D-AE19-62706E023703}">
                      <ahyp:hlinkClr xmlns:ahyp="http://schemas.microsoft.com/office/drawing/2018/hyperlinkcolor" val="tx"/>
                    </a:ext>
                  </a:extLst>
                </a:hlinkClick>
              </a:rPr>
              <a:t>@</a:t>
            </a:r>
            <a:r>
              <a:rPr lang="en-US" err="1">
                <a:solidFill>
                  <a:srgbClr val="0000FF"/>
                </a:solidFill>
                <a:hlinkClick r:id="rId6">
                  <a:extLst>
                    <a:ext uri="{A12FA001-AC4F-418D-AE19-62706E023703}">
                      <ahyp:hlinkClr xmlns:ahyp="http://schemas.microsoft.com/office/drawing/2018/hyperlinkcolor" val="tx"/>
                    </a:ext>
                  </a:extLst>
                </a:hlinkClick>
              </a:rPr>
              <a:t>njdeptofed</a:t>
            </a:r>
            <a:endParaRPr lang="en-US">
              <a:solidFill>
                <a:srgbClr val="0000FF"/>
              </a:solidFill>
            </a:endParaRPr>
          </a:p>
        </p:txBody>
      </p:sp>
      <p:sp>
        <p:nvSpPr>
          <p:cNvPr id="15" name="Twitter">
            <a:extLst>
              <a:ext uri="{FF2B5EF4-FFF2-40B4-BE49-F238E27FC236}">
                <a16:creationId xmlns:a16="http://schemas.microsoft.com/office/drawing/2014/main" id="{1A8F26DE-B75D-4EBE-A8B0-CF0F3A1FBE08}"/>
              </a:ext>
            </a:extLst>
          </p:cNvPr>
          <p:cNvSpPr>
            <a:spLocks noGrp="1"/>
          </p:cNvSpPr>
          <p:nvPr>
            <p:ph type="body" sz="quarter" idx="16"/>
          </p:nvPr>
        </p:nvSpPr>
        <p:spPr/>
        <p:txBody>
          <a:bodyPr/>
          <a:lstStyle/>
          <a:p>
            <a:pPr marL="0" indent="0">
              <a:buNone/>
            </a:pPr>
            <a:r>
              <a:rPr lang="en-US">
                <a:solidFill>
                  <a:srgbClr val="0000FF"/>
                </a:solidFill>
                <a:hlinkClick r:id="rId7">
                  <a:extLst>
                    <a:ext uri="{A12FA001-AC4F-418D-AE19-62706E023703}">
                      <ahyp:hlinkClr xmlns:ahyp="http://schemas.microsoft.com/office/drawing/2018/hyperlinkcolor" val="tx"/>
                    </a:ext>
                  </a:extLst>
                </a:hlinkClick>
              </a:rPr>
              <a:t>Twitter: @</a:t>
            </a:r>
            <a:r>
              <a:rPr lang="en-US" err="1">
                <a:solidFill>
                  <a:srgbClr val="0000FF"/>
                </a:solidFill>
                <a:hlinkClick r:id="rId7">
                  <a:extLst>
                    <a:ext uri="{A12FA001-AC4F-418D-AE19-62706E023703}">
                      <ahyp:hlinkClr xmlns:ahyp="http://schemas.microsoft.com/office/drawing/2018/hyperlinkcolor" val="tx"/>
                    </a:ext>
                  </a:extLst>
                </a:hlinkClick>
              </a:rPr>
              <a:t>NewJerseyDOE</a:t>
            </a:r>
            <a:endParaRPr lang="en-US">
              <a:solidFill>
                <a:srgbClr val="0000FF"/>
              </a:solidFill>
            </a:endParaRPr>
          </a:p>
        </p:txBody>
      </p:sp>
      <p:sp>
        <p:nvSpPr>
          <p:cNvPr id="16" name="Instagram">
            <a:extLst>
              <a:ext uri="{FF2B5EF4-FFF2-40B4-BE49-F238E27FC236}">
                <a16:creationId xmlns:a16="http://schemas.microsoft.com/office/drawing/2014/main" id="{58F04EFC-1539-4C41-9563-96A4CBC2B19F}"/>
              </a:ext>
            </a:extLst>
          </p:cNvPr>
          <p:cNvSpPr>
            <a:spLocks noGrp="1"/>
          </p:cNvSpPr>
          <p:nvPr>
            <p:ph type="body" sz="quarter" idx="17"/>
          </p:nvPr>
        </p:nvSpPr>
        <p:spPr/>
        <p:txBody>
          <a:bodyPr/>
          <a:lstStyle/>
          <a:p>
            <a:r>
              <a:rPr lang="en-US">
                <a:solidFill>
                  <a:srgbClr val="0000FF"/>
                </a:solidFill>
                <a:hlinkClick r:id="rId8">
                  <a:extLst>
                    <a:ext uri="{A12FA001-AC4F-418D-AE19-62706E023703}">
                      <ahyp:hlinkClr xmlns:ahyp="http://schemas.microsoft.com/office/drawing/2018/hyperlinkcolor" val="tx"/>
                    </a:ext>
                  </a:extLst>
                </a:hlinkClick>
              </a:rPr>
              <a:t>Instagram: </a:t>
            </a:r>
            <a:br>
              <a:rPr lang="en-US">
                <a:solidFill>
                  <a:srgbClr val="0000FF"/>
                </a:solidFill>
                <a:hlinkClick r:id="rId8">
                  <a:extLst>
                    <a:ext uri="{A12FA001-AC4F-418D-AE19-62706E023703}">
                      <ahyp:hlinkClr xmlns:ahyp="http://schemas.microsoft.com/office/drawing/2018/hyperlinkcolor" val="tx"/>
                    </a:ext>
                  </a:extLst>
                </a:hlinkClick>
              </a:rPr>
            </a:br>
            <a:r>
              <a:rPr lang="en-US">
                <a:solidFill>
                  <a:srgbClr val="0000FF"/>
                </a:solidFill>
                <a:hlinkClick r:id="rId8">
                  <a:extLst>
                    <a:ext uri="{A12FA001-AC4F-418D-AE19-62706E023703}">
                      <ahyp:hlinkClr xmlns:ahyp="http://schemas.microsoft.com/office/drawing/2018/hyperlinkcolor" val="tx"/>
                    </a:ext>
                  </a:extLst>
                </a:hlinkClick>
              </a:rPr>
              <a:t>@</a:t>
            </a:r>
            <a:r>
              <a:rPr lang="en-US" err="1">
                <a:solidFill>
                  <a:srgbClr val="0000FF"/>
                </a:solidFill>
                <a:hlinkClick r:id="rId8">
                  <a:extLst>
                    <a:ext uri="{A12FA001-AC4F-418D-AE19-62706E023703}">
                      <ahyp:hlinkClr xmlns:ahyp="http://schemas.microsoft.com/office/drawing/2018/hyperlinkcolor" val="tx"/>
                    </a:ext>
                  </a:extLst>
                </a:hlinkClick>
              </a:rPr>
              <a:t>NewJerseyDoe</a:t>
            </a:r>
            <a:endParaRPr lang="en-US">
              <a:solidFill>
                <a:srgbClr val="0000FF"/>
              </a:solidFill>
            </a:endParaRPr>
          </a:p>
        </p:txBody>
      </p:sp>
      <p:sp>
        <p:nvSpPr>
          <p:cNvPr id="3" name="Slide Number Placeholder 2">
            <a:extLst>
              <a:ext uri="{FF2B5EF4-FFF2-40B4-BE49-F238E27FC236}">
                <a16:creationId xmlns:a16="http://schemas.microsoft.com/office/drawing/2014/main" id="{AE8D4652-E94E-4A7A-B0B8-A0E34EB23825}"/>
              </a:ext>
            </a:extLst>
          </p:cNvPr>
          <p:cNvSpPr>
            <a:spLocks noGrp="1"/>
          </p:cNvSpPr>
          <p:nvPr>
            <p:ph type="sldNum" sz="quarter" idx="12"/>
          </p:nvPr>
        </p:nvSpPr>
        <p:spPr/>
        <p:txBody>
          <a:bodyPr/>
          <a:lstStyle/>
          <a:p>
            <a:fld id="{A3D1C70C-36A2-44FC-A083-98959550CFF4}" type="slidenum">
              <a:rPr lang="en-US" smtClean="0"/>
              <a:t>58</a:t>
            </a:fld>
            <a:endParaRPr lang="en-US"/>
          </a:p>
        </p:txBody>
      </p:sp>
    </p:spTree>
    <p:extLst>
      <p:ext uri="{BB962C8B-B14F-4D97-AF65-F5344CB8AC3E}">
        <p14:creationId xmlns:p14="http://schemas.microsoft.com/office/powerpoint/2010/main" val="415917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1392F-7B59-4BDF-9D3B-8A72E9937516}"/>
              </a:ext>
            </a:extLst>
          </p:cNvPr>
          <p:cNvSpPr>
            <a:spLocks noGrp="1"/>
          </p:cNvSpPr>
          <p:nvPr>
            <p:ph type="title"/>
          </p:nvPr>
        </p:nvSpPr>
        <p:spPr/>
        <p:txBody>
          <a:bodyPr/>
          <a:lstStyle/>
          <a:p>
            <a:r>
              <a:rPr lang="en-US" i="0" dirty="0">
                <a:effectLst/>
                <a:latin typeface="+mj-lt"/>
              </a:rPr>
              <a:t>Start Strong Key Dates</a:t>
            </a:r>
            <a:endParaRPr lang="en-US" dirty="0">
              <a:latin typeface="+mj-lt"/>
            </a:endParaRPr>
          </a:p>
        </p:txBody>
      </p:sp>
      <p:graphicFrame>
        <p:nvGraphicFramePr>
          <p:cNvPr id="8" name="Table 8">
            <a:extLst>
              <a:ext uri="{FF2B5EF4-FFF2-40B4-BE49-F238E27FC236}">
                <a16:creationId xmlns:a16="http://schemas.microsoft.com/office/drawing/2014/main" id="{805035C4-E38F-4764-82A8-E057626E0E34}"/>
              </a:ext>
            </a:extLst>
          </p:cNvPr>
          <p:cNvGraphicFramePr>
            <a:graphicFrameLocks noGrp="1"/>
          </p:cNvGraphicFramePr>
          <p:nvPr>
            <p:ph type="tbl" sz="quarter" idx="12"/>
            <p:extLst>
              <p:ext uri="{D42A27DB-BD31-4B8C-83A1-F6EECF244321}">
                <p14:modId xmlns:p14="http://schemas.microsoft.com/office/powerpoint/2010/main" val="2066357468"/>
              </p:ext>
            </p:extLst>
          </p:nvPr>
        </p:nvGraphicFramePr>
        <p:xfrm>
          <a:off x="164352" y="1717139"/>
          <a:ext cx="11839479" cy="3615258"/>
        </p:xfrm>
        <a:graphic>
          <a:graphicData uri="http://schemas.openxmlformats.org/drawingml/2006/table">
            <a:tbl>
              <a:tblPr firstRow="1" bandRow="1">
                <a:tableStyleId>{5C22544A-7EE6-4342-B048-85BDC9FD1C3A}</a:tableStyleId>
              </a:tblPr>
              <a:tblGrid>
                <a:gridCol w="6582957">
                  <a:extLst>
                    <a:ext uri="{9D8B030D-6E8A-4147-A177-3AD203B41FA5}">
                      <a16:colId xmlns:a16="http://schemas.microsoft.com/office/drawing/2014/main" val="3476430674"/>
                    </a:ext>
                  </a:extLst>
                </a:gridCol>
                <a:gridCol w="5256522">
                  <a:extLst>
                    <a:ext uri="{9D8B030D-6E8A-4147-A177-3AD203B41FA5}">
                      <a16:colId xmlns:a16="http://schemas.microsoft.com/office/drawing/2014/main" val="2872215211"/>
                    </a:ext>
                  </a:extLst>
                </a:gridCol>
              </a:tblGrid>
              <a:tr h="435170">
                <a:tc>
                  <a:txBody>
                    <a:bodyPr/>
                    <a:lstStyle/>
                    <a:p>
                      <a:pPr algn="l" fontAlgn="base"/>
                      <a:r>
                        <a:rPr lang="en-US" sz="2000" b="1" i="0" dirty="0">
                          <a:solidFill>
                            <a:srgbClr val="FFFFFF"/>
                          </a:solidFill>
                          <a:effectLst/>
                          <a:latin typeface="+mn-lt"/>
                        </a:rPr>
                        <a:t>Activity​</a:t>
                      </a:r>
                      <a:endParaRPr lang="en-US" b="1" i="0" dirty="0">
                        <a:solidFill>
                          <a:srgbClr val="FFFFFF"/>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4E72"/>
                    </a:solidFill>
                  </a:tcPr>
                </a:tc>
                <a:tc>
                  <a:txBody>
                    <a:bodyPr/>
                    <a:lstStyle/>
                    <a:p>
                      <a:pPr algn="l" fontAlgn="base"/>
                      <a:r>
                        <a:rPr lang="en-US" sz="2000" b="1" i="0">
                          <a:solidFill>
                            <a:srgbClr val="FFFFFF"/>
                          </a:solidFill>
                          <a:effectLst/>
                          <a:latin typeface="+mn-lt"/>
                        </a:rPr>
                        <a:t>Date/Window​</a:t>
                      </a:r>
                      <a:endParaRPr lang="en-US" b="1" i="0">
                        <a:solidFill>
                          <a:srgbClr val="FFFFFF"/>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4E72"/>
                    </a:solidFill>
                  </a:tcPr>
                </a:tc>
                <a:extLst>
                  <a:ext uri="{0D108BD9-81ED-4DB2-BD59-A6C34878D82A}">
                    <a16:rowId xmlns:a16="http://schemas.microsoft.com/office/drawing/2014/main" val="1528333939"/>
                  </a:ext>
                </a:extLst>
              </a:tr>
              <a:tr h="769916">
                <a:tc>
                  <a:txBody>
                    <a:bodyPr/>
                    <a:lstStyle/>
                    <a:p>
                      <a:pPr algn="l" fontAlgn="base">
                        <a:spcBef>
                          <a:spcPts val="0"/>
                        </a:spcBef>
                        <a:spcAft>
                          <a:spcPts val="600"/>
                        </a:spcAft>
                      </a:pPr>
                      <a:r>
                        <a:rPr lang="en-US" sz="2000" b="1" i="0">
                          <a:solidFill>
                            <a:srgbClr val="000000"/>
                          </a:solidFill>
                          <a:effectLst/>
                          <a:latin typeface="+mn-lt"/>
                        </a:rPr>
                        <a:t>Testing Window </a:t>
                      </a:r>
                      <a:r>
                        <a:rPr lang="en-US" sz="2000" b="0" i="0">
                          <a:solidFill>
                            <a:srgbClr val="000000"/>
                          </a:solidFill>
                          <a:effectLst/>
                          <a:latin typeface="+mn-lt"/>
                        </a:rPr>
                        <a:t>– English Language Arts (ELA)/Mathematics/Science​</a:t>
                      </a:r>
                      <a:endParaRPr lang="en-US" b="0" i="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600"/>
                        </a:spcAft>
                      </a:pPr>
                      <a:r>
                        <a:rPr lang="en-US" sz="2000" b="0" i="0" dirty="0">
                          <a:solidFill>
                            <a:srgbClr val="000000"/>
                          </a:solidFill>
                          <a:effectLst/>
                          <a:latin typeface="+mn-lt"/>
                        </a:rPr>
                        <a:t>August 31, 2022 through October 21, 2022​</a:t>
                      </a:r>
                      <a:endParaRPr lang="en-US" b="0" i="0" dirty="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9223666"/>
                  </a:ext>
                </a:extLst>
              </a:tr>
              <a:tr h="435170">
                <a:tc>
                  <a:txBody>
                    <a:bodyPr/>
                    <a:lstStyle/>
                    <a:p>
                      <a:pPr algn="l" fontAlgn="base">
                        <a:spcBef>
                          <a:spcPts val="0"/>
                        </a:spcBef>
                        <a:spcAft>
                          <a:spcPts val="600"/>
                        </a:spcAft>
                      </a:pPr>
                      <a:r>
                        <a:rPr lang="en-US" sz="2000" b="1" i="0">
                          <a:solidFill>
                            <a:srgbClr val="000000"/>
                          </a:solidFill>
                          <a:effectLst/>
                          <a:latin typeface="+mn-lt"/>
                        </a:rPr>
                        <a:t>Upload SR/PNP Files to PAN</a:t>
                      </a:r>
                      <a:r>
                        <a:rPr lang="en-US" sz="2000" b="0" i="0">
                          <a:solidFill>
                            <a:srgbClr val="000000"/>
                          </a:solidFill>
                          <a:effectLst/>
                          <a:latin typeface="+mn-lt"/>
                        </a:rPr>
                        <a:t>​</a:t>
                      </a:r>
                      <a:endParaRPr lang="en-US" b="0" i="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600"/>
                        </a:spcAft>
                      </a:pPr>
                      <a:r>
                        <a:rPr lang="en-US" sz="2000" b="0" i="0">
                          <a:solidFill>
                            <a:srgbClr val="000000"/>
                          </a:solidFill>
                          <a:effectLst/>
                          <a:latin typeface="+mn-lt"/>
                        </a:rPr>
                        <a:t>Starting on August 3, 2022</a:t>
                      </a:r>
                      <a:endParaRPr lang="en-US" b="0" i="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7807291"/>
                  </a:ext>
                </a:extLst>
              </a:tr>
              <a:tr h="435170">
                <a:tc>
                  <a:txBody>
                    <a:bodyPr/>
                    <a:lstStyle/>
                    <a:p>
                      <a:pPr algn="l" fontAlgn="base">
                        <a:spcBef>
                          <a:spcPts val="0"/>
                        </a:spcBef>
                        <a:spcAft>
                          <a:spcPts val="600"/>
                        </a:spcAft>
                      </a:pPr>
                      <a:r>
                        <a:rPr lang="en-US" sz="2000" b="1" i="0">
                          <a:solidFill>
                            <a:srgbClr val="000000"/>
                          </a:solidFill>
                          <a:effectLst/>
                          <a:latin typeface="+mn-lt"/>
                        </a:rPr>
                        <a:t>Infrastructure Trial</a:t>
                      </a:r>
                      <a:r>
                        <a:rPr lang="en-US" sz="2000" b="0" i="0">
                          <a:solidFill>
                            <a:srgbClr val="000000"/>
                          </a:solidFill>
                          <a:effectLst/>
                          <a:latin typeface="+mn-lt"/>
                        </a:rPr>
                        <a:t>​</a:t>
                      </a:r>
                      <a:endParaRPr lang="en-US" b="0" i="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600"/>
                        </a:spcAft>
                      </a:pPr>
                      <a:r>
                        <a:rPr lang="en-US" sz="2000" b="0" i="0" dirty="0">
                          <a:solidFill>
                            <a:srgbClr val="000000"/>
                          </a:solidFill>
                          <a:effectLst/>
                          <a:latin typeface="+mn-lt"/>
                        </a:rPr>
                        <a:t>Starting on August 10, 2022</a:t>
                      </a:r>
                      <a:endParaRPr lang="en-US" b="0" i="0" dirty="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8712267"/>
                  </a:ext>
                </a:extLst>
              </a:tr>
              <a:tr h="435170">
                <a:tc>
                  <a:txBody>
                    <a:bodyPr/>
                    <a:lstStyle/>
                    <a:p>
                      <a:pPr algn="l" fontAlgn="base">
                        <a:spcBef>
                          <a:spcPts val="0"/>
                        </a:spcBef>
                        <a:spcAft>
                          <a:spcPts val="600"/>
                        </a:spcAft>
                      </a:pPr>
                      <a:r>
                        <a:rPr lang="en-US" sz="2000" b="1" i="0">
                          <a:solidFill>
                            <a:srgbClr val="000000"/>
                          </a:solidFill>
                          <a:effectLst/>
                          <a:latin typeface="+mn-lt"/>
                        </a:rPr>
                        <a:t>Transcribe Paper Tests and Mark Tests Complete</a:t>
                      </a:r>
                      <a:r>
                        <a:rPr lang="en-US" sz="2000" b="0" i="0">
                          <a:solidFill>
                            <a:srgbClr val="000000"/>
                          </a:solidFill>
                          <a:effectLst/>
                          <a:latin typeface="+mn-lt"/>
                        </a:rPr>
                        <a:t>​</a:t>
                      </a:r>
                      <a:endParaRPr lang="en-US" b="0" i="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600"/>
                        </a:spcAft>
                      </a:pPr>
                      <a:r>
                        <a:rPr lang="en-US" sz="2000" b="0" i="0" dirty="0">
                          <a:solidFill>
                            <a:srgbClr val="000000"/>
                          </a:solidFill>
                          <a:effectLst/>
                          <a:latin typeface="+mn-lt"/>
                        </a:rPr>
                        <a:t>No later than October 21, 2022​</a:t>
                      </a:r>
                      <a:endParaRPr lang="en-US" b="0" i="0" dirty="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4118907"/>
                  </a:ext>
                </a:extLst>
              </a:tr>
              <a:tr h="1104662">
                <a:tc>
                  <a:txBody>
                    <a:bodyPr/>
                    <a:lstStyle/>
                    <a:p>
                      <a:pPr algn="l" fontAlgn="base">
                        <a:spcBef>
                          <a:spcPts val="0"/>
                        </a:spcBef>
                        <a:spcAft>
                          <a:spcPts val="600"/>
                        </a:spcAft>
                      </a:pPr>
                      <a:r>
                        <a:rPr lang="en-US" sz="2000" b="1" i="0">
                          <a:solidFill>
                            <a:srgbClr val="000000"/>
                          </a:solidFill>
                          <a:effectLst/>
                          <a:latin typeface="+mn-lt"/>
                        </a:rPr>
                        <a:t>Data Clean-up</a:t>
                      </a:r>
                      <a:r>
                        <a:rPr lang="en-US" sz="2000" b="0" i="0">
                          <a:solidFill>
                            <a:srgbClr val="000000"/>
                          </a:solidFill>
                          <a:effectLst/>
                          <a:latin typeface="+mn-lt"/>
                        </a:rPr>
                        <a:t> – Confirm responsible/accountable organizations, update not tested code/reason, and void tests​</a:t>
                      </a:r>
                      <a:endParaRPr lang="en-US" b="0" i="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spcBef>
                          <a:spcPts val="0"/>
                        </a:spcBef>
                        <a:spcAft>
                          <a:spcPts val="600"/>
                        </a:spcAft>
                      </a:pPr>
                      <a:r>
                        <a:rPr lang="en-US" sz="2000" b="0" i="0" dirty="0">
                          <a:solidFill>
                            <a:srgbClr val="000000"/>
                          </a:solidFill>
                          <a:effectLst/>
                          <a:latin typeface="+mn-lt"/>
                        </a:rPr>
                        <a:t>No later than October 26, 2022</a:t>
                      </a:r>
                      <a:endParaRPr lang="en-US" b="0" i="0" dirty="0">
                        <a:solidFill>
                          <a:srgbClr val="000000"/>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5524903"/>
                  </a:ext>
                </a:extLst>
              </a:tr>
            </a:tbl>
          </a:graphicData>
        </a:graphic>
      </p:graphicFrame>
      <p:sp>
        <p:nvSpPr>
          <p:cNvPr id="5" name="Content Placeholder 4">
            <a:extLst>
              <a:ext uri="{FF2B5EF4-FFF2-40B4-BE49-F238E27FC236}">
                <a16:creationId xmlns:a16="http://schemas.microsoft.com/office/drawing/2014/main" id="{56602E6B-16B2-4F5C-9E00-F971BEEAA1D1}"/>
              </a:ext>
            </a:extLst>
          </p:cNvPr>
          <p:cNvSpPr>
            <a:spLocks noGrp="1"/>
          </p:cNvSpPr>
          <p:nvPr>
            <p:ph sz="quarter" idx="11"/>
          </p:nvPr>
        </p:nvSpPr>
        <p:spPr>
          <a:xfrm>
            <a:off x="176260" y="5332397"/>
            <a:ext cx="11839480" cy="765769"/>
          </a:xfrm>
        </p:spPr>
        <p:txBody>
          <a:bodyPr>
            <a:normAutofit fontScale="47500" lnSpcReduction="20000"/>
          </a:bodyPr>
          <a:lstStyle/>
          <a:p>
            <a:pPr>
              <a:lnSpc>
                <a:spcPct val="120000"/>
              </a:lnSpc>
              <a:spcBef>
                <a:spcPts val="0"/>
              </a:spcBef>
              <a:spcAft>
                <a:spcPts val="0"/>
              </a:spcAft>
            </a:pPr>
            <a:r>
              <a:rPr lang="en-US" sz="4500">
                <a:solidFill>
                  <a:srgbClr val="000000"/>
                </a:solidFill>
                <a:latin typeface="+mn-lt"/>
              </a:rPr>
              <a:t>Download the Start Strong Key Dates document at the </a:t>
            </a:r>
            <a:r>
              <a:rPr lang="en-US" sz="4500" u="sng">
                <a:solidFill>
                  <a:srgbClr val="0000FF"/>
                </a:solidFill>
                <a:latin typeface="+mn-lt"/>
                <a:hlinkClick r:id="rId3"/>
              </a:rPr>
              <a:t>New Jersey Assessments Resource Center</a:t>
            </a:r>
            <a:r>
              <a:rPr lang="en-US" sz="4500">
                <a:solidFill>
                  <a:srgbClr val="000000"/>
                </a:solidFill>
                <a:latin typeface="+mn-lt"/>
              </a:rPr>
              <a:t> site, under the heading </a:t>
            </a:r>
            <a:r>
              <a:rPr lang="en-US" sz="4500" b="1">
                <a:solidFill>
                  <a:srgbClr val="000000"/>
                </a:solidFill>
                <a:latin typeface="+mn-lt"/>
              </a:rPr>
              <a:t>Start Strong.</a:t>
            </a:r>
            <a:endParaRPr lang="en-US" sz="4500">
              <a:latin typeface="+mn-lt"/>
            </a:endParaRPr>
          </a:p>
          <a:p>
            <a:endParaRPr lang="en-US"/>
          </a:p>
        </p:txBody>
      </p:sp>
      <p:sp>
        <p:nvSpPr>
          <p:cNvPr id="3" name="Slide Number Placeholder 2">
            <a:extLst>
              <a:ext uri="{FF2B5EF4-FFF2-40B4-BE49-F238E27FC236}">
                <a16:creationId xmlns:a16="http://schemas.microsoft.com/office/drawing/2014/main" id="{2AE8A52D-F17B-4741-8F48-0A16487C7B78}"/>
              </a:ext>
            </a:extLst>
          </p:cNvPr>
          <p:cNvSpPr>
            <a:spLocks noGrp="1"/>
          </p:cNvSpPr>
          <p:nvPr>
            <p:ph type="sldNum" sz="quarter" idx="10"/>
          </p:nvPr>
        </p:nvSpPr>
        <p:spPr/>
        <p:txBody>
          <a:bodyPr/>
          <a:lstStyle/>
          <a:p>
            <a:fld id="{A3D1C70C-36A2-44FC-A083-98959550CFF4}" type="slidenum">
              <a:rPr lang="en-US" smtClean="0"/>
              <a:pPr/>
              <a:t>6</a:t>
            </a:fld>
            <a:endParaRPr lang="en-US"/>
          </a:p>
        </p:txBody>
      </p:sp>
    </p:spTree>
    <p:extLst>
      <p:ext uri="{BB962C8B-B14F-4D97-AF65-F5344CB8AC3E}">
        <p14:creationId xmlns:p14="http://schemas.microsoft.com/office/powerpoint/2010/main" val="179532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591BD-1679-4F2F-BF62-F0970B38E146}"/>
              </a:ext>
            </a:extLst>
          </p:cNvPr>
          <p:cNvSpPr>
            <a:spLocks noGrp="1"/>
          </p:cNvSpPr>
          <p:nvPr>
            <p:ph type="title"/>
          </p:nvPr>
        </p:nvSpPr>
        <p:spPr/>
        <p:txBody>
          <a:bodyPr/>
          <a:lstStyle/>
          <a:p>
            <a:pPr algn="ctr"/>
            <a:r>
              <a:rPr lang="en-US" b="1" i="0">
                <a:effectLst/>
              </a:rPr>
              <a:t>Before Testing</a:t>
            </a:r>
            <a:endParaRPr lang="en-US" b="1"/>
          </a:p>
        </p:txBody>
      </p:sp>
      <p:sp>
        <p:nvSpPr>
          <p:cNvPr id="3" name="Slide Number Placeholder 2">
            <a:extLst>
              <a:ext uri="{FF2B5EF4-FFF2-40B4-BE49-F238E27FC236}">
                <a16:creationId xmlns:a16="http://schemas.microsoft.com/office/drawing/2014/main" id="{4FE67D94-4FDF-44CC-8E10-4C2A7D404577}"/>
              </a:ext>
            </a:extLst>
          </p:cNvPr>
          <p:cNvSpPr>
            <a:spLocks noGrp="1"/>
          </p:cNvSpPr>
          <p:nvPr>
            <p:ph type="sldNum" sz="quarter" idx="12"/>
          </p:nvPr>
        </p:nvSpPr>
        <p:spPr/>
        <p:txBody>
          <a:bodyPr/>
          <a:lstStyle/>
          <a:p>
            <a:fld id="{063B872D-3AE9-4542-A461-B751CD6BB84C}" type="slidenum">
              <a:rPr lang="en-US" smtClean="0"/>
              <a:t>7</a:t>
            </a:fld>
            <a:endParaRPr lang="en-US"/>
          </a:p>
        </p:txBody>
      </p:sp>
    </p:spTree>
    <p:extLst>
      <p:ext uri="{BB962C8B-B14F-4D97-AF65-F5344CB8AC3E}">
        <p14:creationId xmlns:p14="http://schemas.microsoft.com/office/powerpoint/2010/main" val="4200124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55335-93C8-4010-8DFA-69AE396F3D70}"/>
              </a:ext>
            </a:extLst>
          </p:cNvPr>
          <p:cNvSpPr>
            <a:spLocks noGrp="1"/>
          </p:cNvSpPr>
          <p:nvPr>
            <p:ph type="title"/>
          </p:nvPr>
        </p:nvSpPr>
        <p:spPr/>
        <p:txBody>
          <a:bodyPr/>
          <a:lstStyle/>
          <a:p>
            <a:r>
              <a:rPr lang="en-US" i="0" u="none" strike="noStrike">
                <a:effectLst/>
                <a:latin typeface="+mj-lt"/>
              </a:rPr>
              <a:t>Testing Requirements (1 of 2)</a:t>
            </a:r>
            <a:r>
              <a:rPr lang="en-US" i="0">
                <a:effectLst/>
                <a:latin typeface="+mj-lt"/>
              </a:rPr>
              <a:t>​</a:t>
            </a:r>
            <a:endParaRPr lang="en-US">
              <a:latin typeface="+mj-lt"/>
            </a:endParaRPr>
          </a:p>
        </p:txBody>
      </p:sp>
      <p:sp>
        <p:nvSpPr>
          <p:cNvPr id="3" name="Text Placeholder 2">
            <a:extLst>
              <a:ext uri="{FF2B5EF4-FFF2-40B4-BE49-F238E27FC236}">
                <a16:creationId xmlns:a16="http://schemas.microsoft.com/office/drawing/2014/main" id="{280D9376-41A3-45A9-BEB0-436EC1A8C17D}"/>
              </a:ext>
            </a:extLst>
          </p:cNvPr>
          <p:cNvSpPr>
            <a:spLocks noGrp="1"/>
          </p:cNvSpPr>
          <p:nvPr>
            <p:ph type="body" sz="quarter" idx="11"/>
          </p:nvPr>
        </p:nvSpPr>
        <p:spPr/>
        <p:txBody>
          <a:bodyPr>
            <a:normAutofit fontScale="92500" lnSpcReduction="10000"/>
          </a:bodyPr>
          <a:lstStyle/>
          <a:p>
            <a:pPr marL="0" lvl="0" indent="0" defTabSz="914377">
              <a:lnSpc>
                <a:spcPct val="110000"/>
              </a:lnSpc>
              <a:spcAft>
                <a:spcPts val="600"/>
              </a:spcAft>
              <a:buNone/>
              <a:defRPr/>
            </a:pPr>
            <a:r>
              <a:rPr lang="en-US" sz="2800">
                <a:solidFill>
                  <a:sysClr val="windowText" lastClr="000000"/>
                </a:solidFill>
                <a:latin typeface="+mn-lt"/>
              </a:rPr>
              <a:t>All students enrolled in grades 4 through 8 and high school are expected to participate in Start Strong.</a:t>
            </a:r>
          </a:p>
          <a:p>
            <a:pPr marL="685165" lvl="1" indent="-227965" defTabSz="914377">
              <a:lnSpc>
                <a:spcPct val="110000"/>
              </a:lnSpc>
              <a:spcBef>
                <a:spcPts val="1000"/>
              </a:spcBef>
              <a:spcAft>
                <a:spcPts val="600"/>
              </a:spcAft>
              <a:defRPr/>
            </a:pPr>
            <a:r>
              <a:rPr lang="en-US" sz="2800">
                <a:solidFill>
                  <a:sysClr val="windowText" lastClr="000000"/>
                </a:solidFill>
                <a:latin typeface="+mn-lt"/>
              </a:rPr>
              <a:t>This includes students with disabilities, who are not eligible for the Dynamic Learning Maps (DLM) assessments, English Language Learners (ELLs), students receiving homebound or bedside instruction, and those who attend non-testing out-of-district placements.</a:t>
            </a:r>
            <a:endParaRPr lang="en-US" sz="2800">
              <a:solidFill>
                <a:sysClr val="windowText" lastClr="000000"/>
              </a:solidFill>
              <a:latin typeface="+mn-lt"/>
              <a:cs typeface="Calibri"/>
            </a:endParaRPr>
          </a:p>
          <a:p>
            <a:pPr marL="685165" lvl="1" indent="-227965" defTabSz="914377">
              <a:lnSpc>
                <a:spcPct val="110000"/>
              </a:lnSpc>
              <a:spcBef>
                <a:spcPts val="1000"/>
              </a:spcBef>
              <a:spcAft>
                <a:spcPts val="600"/>
              </a:spcAft>
              <a:defRPr/>
            </a:pPr>
            <a:r>
              <a:rPr lang="en-US" sz="2800">
                <a:solidFill>
                  <a:sysClr val="windowText" lastClr="000000"/>
                </a:solidFill>
                <a:latin typeface="+mn-lt"/>
              </a:rPr>
              <a:t>Newly arrived ELLs (arriving </a:t>
            </a:r>
            <a:r>
              <a:rPr lang="en-US" sz="2800" b="1">
                <a:solidFill>
                  <a:sysClr val="windowText" lastClr="000000"/>
                </a:solidFill>
                <a:latin typeface="+mn-lt"/>
              </a:rPr>
              <a:t>after</a:t>
            </a:r>
            <a:r>
              <a:rPr lang="en-US" sz="2800">
                <a:solidFill>
                  <a:sysClr val="windowText" lastClr="000000"/>
                </a:solidFill>
                <a:latin typeface="+mn-lt"/>
              </a:rPr>
              <a:t> June 1 of the prior school year) may be exempt from taking the ELA portion of the Start Strong assessments.</a:t>
            </a:r>
            <a:endParaRPr lang="en-US" sz="2800">
              <a:solidFill>
                <a:sysClr val="windowText" lastClr="000000"/>
              </a:solidFill>
              <a:latin typeface="+mn-lt"/>
              <a:cs typeface="Calibri"/>
            </a:endParaRPr>
          </a:p>
          <a:p>
            <a:endParaRPr lang="en-US"/>
          </a:p>
        </p:txBody>
      </p:sp>
      <p:sp>
        <p:nvSpPr>
          <p:cNvPr id="4" name="Slide Number Placeholder 3">
            <a:extLst>
              <a:ext uri="{FF2B5EF4-FFF2-40B4-BE49-F238E27FC236}">
                <a16:creationId xmlns:a16="http://schemas.microsoft.com/office/drawing/2014/main" id="{1D2F0FCA-02F1-4543-9E51-98AD2B1C15FA}"/>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389071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26516-66F3-4108-AC3F-C8D63DC0516D}"/>
              </a:ext>
            </a:extLst>
          </p:cNvPr>
          <p:cNvSpPr>
            <a:spLocks noGrp="1"/>
          </p:cNvSpPr>
          <p:nvPr>
            <p:ph type="title"/>
          </p:nvPr>
        </p:nvSpPr>
        <p:spPr/>
        <p:txBody>
          <a:bodyPr/>
          <a:lstStyle/>
          <a:p>
            <a:r>
              <a:rPr lang="en-US" i="0">
                <a:effectLst/>
                <a:latin typeface="+mj-lt"/>
              </a:rPr>
              <a:t>Testing Requirements (2 of 2)</a:t>
            </a:r>
            <a:endParaRPr lang="en-US">
              <a:latin typeface="+mj-lt"/>
            </a:endParaRPr>
          </a:p>
        </p:txBody>
      </p:sp>
      <p:sp>
        <p:nvSpPr>
          <p:cNvPr id="3" name="Text Placeholder 2">
            <a:extLst>
              <a:ext uri="{FF2B5EF4-FFF2-40B4-BE49-F238E27FC236}">
                <a16:creationId xmlns:a16="http://schemas.microsoft.com/office/drawing/2014/main" id="{D0B67E29-A0EE-4885-BF05-04B647D56232}"/>
              </a:ext>
            </a:extLst>
          </p:cNvPr>
          <p:cNvSpPr>
            <a:spLocks noGrp="1"/>
          </p:cNvSpPr>
          <p:nvPr>
            <p:ph type="body" sz="quarter" idx="11"/>
          </p:nvPr>
        </p:nvSpPr>
        <p:spPr/>
        <p:txBody>
          <a:bodyPr>
            <a:normAutofit/>
          </a:bodyPr>
          <a:lstStyle/>
          <a:p>
            <a:pPr marL="228594" lvl="0" indent="-228594" defTabSz="914377">
              <a:lnSpc>
                <a:spcPct val="100000"/>
              </a:lnSpc>
              <a:spcAft>
                <a:spcPts val="600"/>
              </a:spcAft>
              <a:defRPr/>
            </a:pPr>
            <a:r>
              <a:rPr lang="en-US" sz="2800">
                <a:solidFill>
                  <a:sysClr val="windowText" lastClr="000000"/>
                </a:solidFill>
                <a:latin typeface="+mn-lt"/>
              </a:rPr>
              <a:t>Students should be tested during the hours they normally receive their instruction.</a:t>
            </a:r>
          </a:p>
          <a:p>
            <a:pPr marL="228594" lvl="0" indent="-228594" defTabSz="914377">
              <a:lnSpc>
                <a:spcPct val="100000"/>
              </a:lnSpc>
              <a:spcAft>
                <a:spcPts val="600"/>
              </a:spcAft>
              <a:defRPr/>
            </a:pPr>
            <a:r>
              <a:rPr lang="en-US" sz="2800">
                <a:solidFill>
                  <a:sysClr val="windowText" lastClr="000000"/>
                </a:solidFill>
                <a:latin typeface="+mn-lt"/>
              </a:rPr>
              <a:t>Students may be given up to 60 minutes to complete a test. The testing time is the same for all tests, in all content areas. </a:t>
            </a:r>
          </a:p>
          <a:p>
            <a:pPr marL="228594" lvl="0" indent="-228594" defTabSz="914377">
              <a:lnSpc>
                <a:spcPct val="100000"/>
              </a:lnSpc>
              <a:spcAft>
                <a:spcPts val="600"/>
              </a:spcAft>
              <a:defRPr/>
            </a:pPr>
            <a:r>
              <a:rPr lang="en-US" sz="2800">
                <a:solidFill>
                  <a:sysClr val="windowText" lastClr="000000"/>
                </a:solidFill>
                <a:latin typeface="+mn-lt"/>
              </a:rPr>
              <a:t>Testing accommodations provided to eligible students should be aligned with those accommodations routinely used during classroom instruction and locally-administered assessments.</a:t>
            </a:r>
          </a:p>
          <a:p>
            <a:endParaRPr lang="en-US"/>
          </a:p>
        </p:txBody>
      </p:sp>
      <p:sp>
        <p:nvSpPr>
          <p:cNvPr id="4" name="Slide Number Placeholder 3">
            <a:extLst>
              <a:ext uri="{FF2B5EF4-FFF2-40B4-BE49-F238E27FC236}">
                <a16:creationId xmlns:a16="http://schemas.microsoft.com/office/drawing/2014/main" id="{A32BEF41-A8AB-482D-8664-E47DDBDBC057}"/>
              </a:ext>
            </a:extLst>
          </p:cNvPr>
          <p:cNvSpPr>
            <a:spLocks noGrp="1"/>
          </p:cNvSpPr>
          <p:nvPr>
            <p:ph type="sldNum" sz="quarter" idx="10"/>
          </p:nvPr>
        </p:nvSpPr>
        <p:spPr/>
        <p:txBody>
          <a:bodyPr/>
          <a:lstStyle/>
          <a:p>
            <a:fld id="{A3D1C70C-36A2-44FC-A083-98959550CFF4}" type="slidenum">
              <a:rPr lang="en-US" smtClean="0"/>
              <a:pPr/>
              <a:t>9</a:t>
            </a:fld>
            <a:endParaRPr lang="en-US"/>
          </a:p>
        </p:txBody>
      </p:sp>
    </p:spTree>
    <p:extLst>
      <p:ext uri="{BB962C8B-B14F-4D97-AF65-F5344CB8AC3E}">
        <p14:creationId xmlns:p14="http://schemas.microsoft.com/office/powerpoint/2010/main" val="303033339"/>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875D492-2425-4543-A233-EEF79D78FBFC}" vid="{D444C622-79A4-40F7-821E-660AC7A30D8B}"/>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875D492-2425-4543-A233-EEF79D78FBFC}" vid="{CFE45BBC-4016-45D8-B059-775717CE24BC}"/>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875D492-2425-4543-A233-EEF79D78FBFC}" vid="{7D4BADEC-37EA-4223-9628-0596BF2BD81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 xsi:nil="true"/>
    <_Flow_SignoffStatus xmlns="15ebe88e-7bda-4304-bde2-f2b889566e4a" xsi:nil="true"/>
    <lcf76f155ced4ddcb4097134ff3c332f xmlns="15ebe88e-7bda-4304-bde2-f2b889566e4a">
      <Terms xmlns="http://schemas.microsoft.com/office/infopath/2007/PartnerControls"/>
    </lcf76f155ced4ddcb4097134ff3c332f>
    <TaxCatchAll xmlns="8089b851-2d40-4043-a4c6-e46a55c6822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21" ma:contentTypeDescription="Create a new document." ma:contentTypeScope="" ma:versionID="ce2bf321bb0195aebd21873fe428ce73">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5630325d37f82921768a4c686bbf839c"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description="Signed off by JM and Sent to B&amp;A on 2/18/21 @ 9:14AM"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e8829e9b-2c9c-4724-8f43-688495af2fc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5c5a242-7e7d-493e-a241-2a9f10ad3cb3}" ma:internalName="TaxCatchAll" ma:showField="CatchAllData" ma:web="8089b851-2d40-4043-a4c6-e46a55c68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6A1366-8DEC-4AE0-A9C9-DDA9B7322F0D}">
  <ds:schemaRefs>
    <ds:schemaRef ds:uri="http://schemas.microsoft.com/sharepoint/v3/contenttype/forms"/>
  </ds:schemaRefs>
</ds:datastoreItem>
</file>

<file path=customXml/itemProps2.xml><?xml version="1.0" encoding="utf-8"?>
<ds:datastoreItem xmlns:ds="http://schemas.openxmlformats.org/officeDocument/2006/customXml" ds:itemID="{08B6D813-4581-4CB0-B587-74EA8DEE5044}">
  <ds:schemaRefs>
    <ds:schemaRef ds:uri="http://schemas.microsoft.com/sharepoint/v3"/>
    <ds:schemaRef ds:uri="http://schemas.openxmlformats.org/package/2006/metadata/core-properties"/>
    <ds:schemaRef ds:uri="http://schemas.microsoft.com/office/2006/documentManagement/types"/>
    <ds:schemaRef ds:uri="http://www.w3.org/XML/1998/namespace"/>
    <ds:schemaRef ds:uri="http://purl.org/dc/dcmitype/"/>
    <ds:schemaRef ds:uri="15ebe88e-7bda-4304-bde2-f2b889566e4a"/>
    <ds:schemaRef ds:uri="http://purl.org/dc/terms/"/>
    <ds:schemaRef ds:uri="http://purl.org/dc/elements/1.1/"/>
    <ds:schemaRef ds:uri="8089b851-2d40-4043-a4c6-e46a55c68222"/>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7232751F-463C-4E69-90DA-7FFB67DD14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5ebe88e-7bda-4304-bde2-f2b889566e4a"/>
    <ds:schemaRef ds:uri="8089b851-2d40-4043-a4c6-e46a55c682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CMR Template - September 2021</Template>
  <TotalTime>1802</TotalTime>
  <Words>11512</Words>
  <Application>Microsoft Office PowerPoint</Application>
  <PresentationFormat>Widescreen</PresentationFormat>
  <Paragraphs>626</Paragraphs>
  <Slides>58</Slides>
  <Notes>58</Notes>
  <HiddenSlides>0</HiddenSlides>
  <MMClips>0</MMClips>
  <ScaleCrop>false</ScaleCrop>
  <HeadingPairs>
    <vt:vector size="4" baseType="variant">
      <vt:variant>
        <vt:lpstr>Theme</vt:lpstr>
      </vt:variant>
      <vt:variant>
        <vt:i4>3</vt:i4>
      </vt:variant>
      <vt:variant>
        <vt:lpstr>Slide Titles</vt:lpstr>
      </vt:variant>
      <vt:variant>
        <vt:i4>58</vt:i4>
      </vt:variant>
    </vt:vector>
  </HeadingPairs>
  <TitlesOfParts>
    <vt:vector size="61" baseType="lpstr">
      <vt:lpstr>NDJOE_Main</vt:lpstr>
      <vt:lpstr>NJDOE_TitleSlide</vt:lpstr>
      <vt:lpstr>NJDOE_SectionTitle</vt:lpstr>
      <vt:lpstr>Start Strong Fall 2022 Administration District Test and Technology Coordinator Training</vt:lpstr>
      <vt:lpstr>Agenda</vt:lpstr>
      <vt:lpstr>Overview of Start Strong</vt:lpstr>
      <vt:lpstr>Differences Between Start Strong and NJSLA (1 of 2)</vt:lpstr>
      <vt:lpstr>Differences Between Start Strong and NJSLA (2 of 2)</vt:lpstr>
      <vt:lpstr>Start Strong Key Dates</vt:lpstr>
      <vt:lpstr>Before Testing</vt:lpstr>
      <vt:lpstr>Testing Requirements (1 of 2)​</vt:lpstr>
      <vt:lpstr>Testing Requirements (2 of 2)</vt:lpstr>
      <vt:lpstr>Testing Environment</vt:lpstr>
      <vt:lpstr>Accessibility Features and Accommodations (1 of 3)</vt:lpstr>
      <vt:lpstr>Accessibility Features and Accommodations (2 of 3)</vt:lpstr>
      <vt:lpstr>Accessibility Features and Accommodations (3 of 3)</vt:lpstr>
      <vt:lpstr>Maintaining Test Integrity</vt:lpstr>
      <vt:lpstr>Start Strong Forms</vt:lpstr>
      <vt:lpstr>Start Strong Administration Agreement Form</vt:lpstr>
      <vt:lpstr>Start Strong Testing Irregularity Report Form</vt:lpstr>
      <vt:lpstr>Start Strong Post-Test Certification Form</vt:lpstr>
      <vt:lpstr>Technology Setup</vt:lpstr>
      <vt:lpstr>Technology and Systems</vt:lpstr>
      <vt:lpstr>Technology Planning Tasks</vt:lpstr>
      <vt:lpstr>Technology – Prepare for 2022-2023 School Year </vt:lpstr>
      <vt:lpstr>PearsonAccessnext</vt:lpstr>
      <vt:lpstr>Proctor Cache and Secondary Save Locations</vt:lpstr>
      <vt:lpstr>User Management</vt:lpstr>
      <vt:lpstr>Infrastructure Trial (1 of 2)</vt:lpstr>
      <vt:lpstr>Infrastructure Trial (2 of 2)</vt:lpstr>
      <vt:lpstr>Practice Tests and Tutorials</vt:lpstr>
      <vt:lpstr>Student Data Management</vt:lpstr>
      <vt:lpstr>Student Data Management: SR/PNP</vt:lpstr>
      <vt:lpstr>Student Data Management: SR/PNP Import</vt:lpstr>
      <vt:lpstr>Reporting Groups</vt:lpstr>
      <vt:lpstr>Reporting Groups Considerations</vt:lpstr>
      <vt:lpstr>Manually Creating Reporting Groups</vt:lpstr>
      <vt:lpstr>Creating Reporting Groups through a File Import (1 of 2) </vt:lpstr>
      <vt:lpstr>Creating Reporting Groups through a File Import (2 of 2) </vt:lpstr>
      <vt:lpstr>SR/PNP: In-District Placement</vt:lpstr>
      <vt:lpstr>SR/PNP: Out-of-District Placement</vt:lpstr>
      <vt:lpstr>SR/PNP: “School Choice”</vt:lpstr>
      <vt:lpstr>SR/PNP: Charter and Vocational-Technical Schools</vt:lpstr>
      <vt:lpstr>Mathematics Reference Sheets and Periodic Tables for Online Testing</vt:lpstr>
      <vt:lpstr>Start Strong Paper Tests (1 of 3)</vt:lpstr>
      <vt:lpstr>Start Strong Paper Tests (2 of 3)</vt:lpstr>
      <vt:lpstr>Start Strong Paper Tests (3 of 3)</vt:lpstr>
      <vt:lpstr>Paper Test Accommodations</vt:lpstr>
      <vt:lpstr>During Testing</vt:lpstr>
      <vt:lpstr>Print Test Tickets</vt:lpstr>
      <vt:lpstr>Student Test Status in PAN</vt:lpstr>
      <vt:lpstr>Operational Reports in PAN: Online Testing​</vt:lpstr>
      <vt:lpstr>Operational Reports in PAN: Students &amp; Registrations</vt:lpstr>
      <vt:lpstr>After Testing</vt:lpstr>
      <vt:lpstr>Mark Tests Complete</vt:lpstr>
      <vt:lpstr>Stop Sessions​</vt:lpstr>
      <vt:lpstr>Not Tested and Void Codes</vt:lpstr>
      <vt:lpstr>Paper Test Transcription</vt:lpstr>
      <vt:lpstr>Test Materials</vt:lpstr>
      <vt:lpstr>Training Confirmation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Strong Fall 2022 Administration District Test and Technology Coordinator Training</dc:title>
  <dc:creator>Hilaman, Lara</dc:creator>
  <cp:lastModifiedBy>Hilaman, Lara</cp:lastModifiedBy>
  <cp:revision>98</cp:revision>
  <dcterms:created xsi:type="dcterms:W3CDTF">2022-06-16T19:22:42Z</dcterms:created>
  <dcterms:modified xsi:type="dcterms:W3CDTF">2022-09-01T14:56:42Z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y fmtid="{D5CDD505-2E9C-101B-9397-08002B2CF9AE}" pid="3" name="MediaServiceImageTags">
    <vt:lpwstr/>
  </property>
</Properties>
</file>